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Layouts/slideLayout8.xml" ContentType="application/vnd.openxmlformats-officedocument.presentationml.slideLayout+xml"/>
  <Override PartName="/ppt/tags/tag6.xml" ContentType="application/vnd.openxmlformats-officedocument.presentationml.tags+xml"/>
  <Override PartName="/ppt/tags/tag8.xml" ContentType="application/vnd.openxmlformats-officedocument.presentationml.tags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ags/tag4.xml" ContentType="application/vnd.openxmlformats-officedocument.presentationml.tags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tags/tag2.xml" ContentType="application/vnd.openxmlformats-officedocument.presentationml.tags+xml"/>
  <Default Extension="wmf" ContentType="image/x-wmf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tags/tag14.xml" ContentType="application/vnd.openxmlformats-officedocument.presentationml.tags+xml"/>
  <Override PartName="/ppt/tags/tag12.xml" ContentType="application/vnd.openxmlformats-officedocument.presentationml.tags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tags/tag7.xml" ContentType="application/vnd.openxmlformats-officedocument.presentationml.tags+xml"/>
  <Default Extension="bin" ContentType="application/vnd.openxmlformats-officedocument.oleObject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ags/tag5.xml" ContentType="application/vnd.openxmlformats-officedocument.presentationml.tags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tags/tag3.xml" ContentType="application/vnd.openxmlformats-officedocument.presentationml.tags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ppt/tags/tag1.xml" ContentType="application/vnd.openxmlformats-officedocument.presentationml.tags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  <Default Extension="gif" ContentType="image/gif"/>
  <Default Extension="vml" ContentType="application/vnd.openxmlformats-officedocument.vmlDrawing"/>
  <Override PartName="/ppt/tags/tag13.xml" ContentType="application/vnd.openxmlformats-officedocument.presentationml.tag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317" r:id="rId2"/>
    <p:sldId id="318" r:id="rId3"/>
    <p:sldId id="316" r:id="rId4"/>
    <p:sldId id="314" r:id="rId5"/>
    <p:sldId id="256" r:id="rId6"/>
    <p:sldId id="258" r:id="rId7"/>
    <p:sldId id="259" r:id="rId8"/>
    <p:sldId id="282" r:id="rId9"/>
    <p:sldId id="321" r:id="rId10"/>
    <p:sldId id="320" r:id="rId11"/>
    <p:sldId id="283" r:id="rId12"/>
    <p:sldId id="285" r:id="rId13"/>
    <p:sldId id="287" r:id="rId14"/>
    <p:sldId id="288" r:id="rId15"/>
    <p:sldId id="323" r:id="rId16"/>
    <p:sldId id="324" r:id="rId17"/>
    <p:sldId id="326" r:id="rId18"/>
    <p:sldId id="325" r:id="rId19"/>
    <p:sldId id="290" r:id="rId20"/>
    <p:sldId id="327" r:id="rId21"/>
    <p:sldId id="328" r:id="rId22"/>
    <p:sldId id="291" r:id="rId23"/>
    <p:sldId id="329" r:id="rId24"/>
    <p:sldId id="294" r:id="rId25"/>
    <p:sldId id="295" r:id="rId26"/>
    <p:sldId id="296" r:id="rId27"/>
    <p:sldId id="297" r:id="rId28"/>
    <p:sldId id="298" r:id="rId29"/>
    <p:sldId id="299" r:id="rId30"/>
    <p:sldId id="301" r:id="rId31"/>
    <p:sldId id="307" r:id="rId32"/>
    <p:sldId id="302" r:id="rId33"/>
    <p:sldId id="334" r:id="rId34"/>
    <p:sldId id="335" r:id="rId35"/>
    <p:sldId id="308" r:id="rId36"/>
    <p:sldId id="332" r:id="rId37"/>
    <p:sldId id="333" r:id="rId38"/>
    <p:sldId id="303" r:id="rId39"/>
    <p:sldId id="339" r:id="rId40"/>
    <p:sldId id="304" r:id="rId41"/>
    <p:sldId id="305" r:id="rId42"/>
    <p:sldId id="306" r:id="rId43"/>
    <p:sldId id="309" r:id="rId44"/>
    <p:sldId id="337" r:id="rId45"/>
    <p:sldId id="338" r:id="rId46"/>
    <p:sldId id="310" r:id="rId47"/>
    <p:sldId id="330" r:id="rId48"/>
    <p:sldId id="311" r:id="rId49"/>
  </p:sldIdLst>
  <p:sldSz cx="9144000" cy="5143500" type="screen16x9"/>
  <p:notesSz cx="6858000" cy="9144000"/>
  <p:defaultTextStyle>
    <a:defPPr>
      <a:defRPr lang="zh-CN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</p:showPr>
  <p:clrMru>
    <a:srgbClr val="E46C0A"/>
    <a:srgbClr val="0070C0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90" d="100"/>
          <a:sy n="90" d="100"/>
        </p:scale>
        <p:origin x="-840" y="-16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86" d="100"/>
        <a:sy n="186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46.wmf"/><Relationship Id="rId1" Type="http://schemas.openxmlformats.org/officeDocument/2006/relationships/image" Target="../media/image45.w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wmf"/><Relationship Id="rId2" Type="http://schemas.openxmlformats.org/officeDocument/2006/relationships/image" Target="../media/image107.wmf"/><Relationship Id="rId1" Type="http://schemas.openxmlformats.org/officeDocument/2006/relationships/image" Target="../media/image106.wmf"/><Relationship Id="rId5" Type="http://schemas.openxmlformats.org/officeDocument/2006/relationships/image" Target="../media/image110.wmf"/><Relationship Id="rId4" Type="http://schemas.openxmlformats.org/officeDocument/2006/relationships/image" Target="../media/image109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3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4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5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6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60.wmf"/><Relationship Id="rId1" Type="http://schemas.openxmlformats.org/officeDocument/2006/relationships/image" Target="../media/image59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83.wmf"/><Relationship Id="rId1" Type="http://schemas.openxmlformats.org/officeDocument/2006/relationships/image" Target="../media/image82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86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88.wmf"/><Relationship Id="rId1" Type="http://schemas.openxmlformats.org/officeDocument/2006/relationships/image" Target="../media/image87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93.wmf"/><Relationship Id="rId2" Type="http://schemas.openxmlformats.org/officeDocument/2006/relationships/image" Target="../media/image92.wmf"/><Relationship Id="rId1" Type="http://schemas.openxmlformats.org/officeDocument/2006/relationships/image" Target="../media/image91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95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96.w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92.wmf"/><Relationship Id="rId1" Type="http://schemas.openxmlformats.org/officeDocument/2006/relationships/image" Target="../media/image97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2703778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A153DEC7-494B-49AA-BE42-76494E34C54C}" type="datetimeFigureOut">
              <a:rPr lang="zh-CN" altLang="en-US" smtClean="0"/>
              <a:pPr/>
              <a:t>2024/5/9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1D3CBB3E-C529-4C9A-9B93-668F0A713FC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42815231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A153DEC7-494B-49AA-BE42-76494E34C54C}" type="datetimeFigureOut">
              <a:rPr lang="zh-CN" altLang="en-US" smtClean="0"/>
              <a:pPr/>
              <a:t>2024/5/9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1D3CBB3E-C529-4C9A-9B93-668F0A713FC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42849987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A153DEC7-494B-49AA-BE42-76494E34C54C}" type="datetimeFigureOut">
              <a:rPr lang="zh-CN" altLang="en-US" smtClean="0"/>
              <a:pPr/>
              <a:t>2024/5/9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1D3CBB3E-C529-4C9A-9B93-668F0A713FC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8913005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A153DEC7-494B-49AA-BE42-76494E34C54C}" type="datetimeFigureOut">
              <a:rPr lang="zh-CN" altLang="en-US" smtClean="0"/>
              <a:pPr/>
              <a:t>2024/5/9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1D3CBB3E-C529-4C9A-9B93-668F0A713FC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5844479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A153DEC7-494B-49AA-BE42-76494E34C54C}" type="datetimeFigureOut">
              <a:rPr lang="zh-CN" altLang="en-US" smtClean="0"/>
              <a:pPr/>
              <a:t>2024/5/9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1D3CBB3E-C529-4C9A-9B93-668F0A713FC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752920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A153DEC7-494B-49AA-BE42-76494E34C54C}" type="datetimeFigureOut">
              <a:rPr lang="zh-CN" altLang="en-US" smtClean="0"/>
              <a:pPr/>
              <a:t>2024/5/9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1D3CBB3E-C529-4C9A-9B93-668F0A713FC4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11" name="矩形 10"/>
          <p:cNvSpPr/>
          <p:nvPr userDrawn="1"/>
        </p:nvSpPr>
        <p:spPr>
          <a:xfrm>
            <a:off x="7120542" y="4760168"/>
            <a:ext cx="7751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模板下载：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www.1ppt.com/moban/     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行业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www.1ppt.com/hangye/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节日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www.1ppt.com/jieri/           PPT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素材下载：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www.1ppt.com/sucai/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背景图片：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www.1ppt.com/beijing/      PPT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图表下载：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www.1ppt.com/tubiao/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优秀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下载：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www.1ppt.com/xiazai/        PPT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www.1ppt.com/powerpoint/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Word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www.1ppt.com/word/              Excel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教程：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www.1ppt.com/excel/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资料下载：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www.1ppt.com/ziliao/                PPT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课件下载：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www.1ppt.com/kejian/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范文下载：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www.1ppt.com/fanwen/             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试卷下载：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www.1ppt.com/shiti/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教案下载：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www.1ppt.com/jiaoan/  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字体下载：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www.1ppt.com/ziti/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 </a:t>
            </a:r>
            <a:endParaRPr kumimoji="0" lang="zh-CN" altLang="en-US" sz="1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7742734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A153DEC7-494B-49AA-BE42-76494E34C54C}" type="datetimeFigureOut">
              <a:rPr lang="zh-CN" altLang="en-US" smtClean="0"/>
              <a:pPr/>
              <a:t>2024/5/9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1D3CBB3E-C529-4C9A-9B93-668F0A713FC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5280092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A153DEC7-494B-49AA-BE42-76494E34C54C}" type="datetimeFigureOut">
              <a:rPr lang="zh-CN" altLang="en-US" smtClean="0"/>
              <a:pPr/>
              <a:t>2024/5/9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1D3CBB3E-C529-4C9A-9B93-668F0A713FC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215357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A153DEC7-494B-49AA-BE42-76494E34C54C}" type="datetimeFigureOut">
              <a:rPr lang="zh-CN" altLang="en-US" smtClean="0"/>
              <a:pPr/>
              <a:t>2024/5/9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1D3CBB3E-C529-4C9A-9B93-668F0A713FC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3360346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A153DEC7-494B-49AA-BE42-76494E34C54C}" type="datetimeFigureOut">
              <a:rPr lang="zh-CN" altLang="en-US" smtClean="0"/>
              <a:pPr/>
              <a:t>2024/5/9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1D3CBB3E-C529-4C9A-9B93-668F0A713FC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7928845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wave">
          <a:fgClr>
            <a:schemeClr val="bg2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41833227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Relationship Id="rId9" Type="http://schemas.openxmlformats.org/officeDocument/2006/relationships/image" Target="../media/image8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eg"/><Relationship Id="rId3" Type="http://schemas.openxmlformats.org/officeDocument/2006/relationships/image" Target="../media/image2.png"/><Relationship Id="rId7" Type="http://schemas.openxmlformats.org/officeDocument/2006/relationships/image" Target="../media/image3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jpeg"/><Relationship Id="rId5" Type="http://schemas.openxmlformats.org/officeDocument/2006/relationships/image" Target="../media/image31.jpeg"/><Relationship Id="rId4" Type="http://schemas.openxmlformats.org/officeDocument/2006/relationships/image" Target="../media/image14.png"/><Relationship Id="rId9" Type="http://schemas.openxmlformats.org/officeDocument/2006/relationships/image" Target="../media/image34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jpe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jpeg"/><Relationship Id="rId3" Type="http://schemas.openxmlformats.org/officeDocument/2006/relationships/image" Target="../media/image2.png"/><Relationship Id="rId7" Type="http://schemas.openxmlformats.org/officeDocument/2006/relationships/image" Target="../media/image41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jpe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jpe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2.png"/><Relationship Id="rId7" Type="http://schemas.openxmlformats.org/officeDocument/2006/relationships/image" Target="../media/image4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jpe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jpeg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jpeg"/><Relationship Id="rId3" Type="http://schemas.openxmlformats.org/officeDocument/2006/relationships/image" Target="../media/image2.png"/><Relationship Id="rId7" Type="http://schemas.openxmlformats.org/officeDocument/2006/relationships/oleObject" Target="../embeddings/oleObject1.bin"/><Relationship Id="rId12" Type="http://schemas.openxmlformats.org/officeDocument/2006/relationships/image" Target="../media/image5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47.jpeg"/><Relationship Id="rId11" Type="http://schemas.openxmlformats.org/officeDocument/2006/relationships/image" Target="../media/image49.jpeg"/><Relationship Id="rId5" Type="http://schemas.openxmlformats.org/officeDocument/2006/relationships/image" Target="../media/image14.png"/><Relationship Id="rId10" Type="http://schemas.openxmlformats.org/officeDocument/2006/relationships/image" Target="../media/image48.png"/><Relationship Id="rId4" Type="http://schemas.openxmlformats.org/officeDocument/2006/relationships/image" Target="../media/image1.png"/><Relationship Id="rId9" Type="http://schemas.openxmlformats.org/officeDocument/2006/relationships/oleObject" Target="../embeddings/oleObject2.bin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.png"/><Relationship Id="rId7" Type="http://schemas.openxmlformats.org/officeDocument/2006/relationships/image" Target="../media/image12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.png"/><Relationship Id="rId7" Type="http://schemas.openxmlformats.org/officeDocument/2006/relationships/image" Target="../media/image5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14.png"/><Relationship Id="rId4" Type="http://schemas.openxmlformats.org/officeDocument/2006/relationships/image" Target="../media/image5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jpeg"/><Relationship Id="rId5" Type="http://schemas.openxmlformats.org/officeDocument/2006/relationships/image" Target="../media/image56.jpeg"/><Relationship Id="rId4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8.jpe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1.png"/><Relationship Id="rId7" Type="http://schemas.openxmlformats.org/officeDocument/2006/relationships/image" Target="../media/image62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4.png"/><Relationship Id="rId5" Type="http://schemas.openxmlformats.org/officeDocument/2006/relationships/image" Target="../media/image61.png"/><Relationship Id="rId10" Type="http://schemas.openxmlformats.org/officeDocument/2006/relationships/oleObject" Target="../embeddings/oleObject4.bin"/><Relationship Id="rId4" Type="http://schemas.openxmlformats.org/officeDocument/2006/relationships/image" Target="../media/image2.png"/><Relationship Id="rId9" Type="http://schemas.openxmlformats.org/officeDocument/2006/relationships/oleObject" Target="../embeddings/oleObject3.bin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2.png"/><Relationship Id="rId7" Type="http://schemas.openxmlformats.org/officeDocument/2006/relationships/image" Target="../media/image67.png"/><Relationship Id="rId12" Type="http://schemas.openxmlformats.org/officeDocument/2006/relationships/image" Target="../media/image71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11" Type="http://schemas.openxmlformats.org/officeDocument/2006/relationships/image" Target="../media/image70.jpeg"/><Relationship Id="rId5" Type="http://schemas.openxmlformats.org/officeDocument/2006/relationships/image" Target="../media/image65.png"/><Relationship Id="rId10" Type="http://schemas.openxmlformats.org/officeDocument/2006/relationships/image" Target="../media/image69.jpeg"/><Relationship Id="rId4" Type="http://schemas.openxmlformats.org/officeDocument/2006/relationships/image" Target="../media/image64.png"/><Relationship Id="rId9" Type="http://schemas.openxmlformats.org/officeDocument/2006/relationships/image" Target="../media/image1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jpeg"/><Relationship Id="rId3" Type="http://schemas.openxmlformats.org/officeDocument/2006/relationships/image" Target="../media/image2.png"/><Relationship Id="rId7" Type="http://schemas.openxmlformats.org/officeDocument/2006/relationships/image" Target="../media/image7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jpeg"/><Relationship Id="rId5" Type="http://schemas.openxmlformats.org/officeDocument/2006/relationships/image" Target="../media/image73.jpeg"/><Relationship Id="rId4" Type="http://schemas.openxmlformats.org/officeDocument/2006/relationships/image" Target="../media/image7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jpeg"/><Relationship Id="rId3" Type="http://schemas.openxmlformats.org/officeDocument/2006/relationships/image" Target="../media/image2.png"/><Relationship Id="rId7" Type="http://schemas.openxmlformats.org/officeDocument/2006/relationships/image" Target="../media/image79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jpeg"/><Relationship Id="rId5" Type="http://schemas.openxmlformats.org/officeDocument/2006/relationships/image" Target="../media/image77.jpeg"/><Relationship Id="rId4" Type="http://schemas.openxmlformats.org/officeDocument/2006/relationships/image" Target="../media/image14.png"/><Relationship Id="rId9" Type="http://schemas.openxmlformats.org/officeDocument/2006/relationships/image" Target="../media/image81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image" Target="../media/image2.png"/><Relationship Id="rId7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10" Type="http://schemas.openxmlformats.org/officeDocument/2006/relationships/image" Target="../media/image19.png"/><Relationship Id="rId4" Type="http://schemas.openxmlformats.org/officeDocument/2006/relationships/image" Target="../media/image14.png"/><Relationship Id="rId9" Type="http://schemas.openxmlformats.org/officeDocument/2006/relationships/image" Target="../media/image18.jpe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jpeg"/><Relationship Id="rId3" Type="http://schemas.openxmlformats.org/officeDocument/2006/relationships/image" Target="../media/image1.png"/><Relationship Id="rId7" Type="http://schemas.openxmlformats.org/officeDocument/2006/relationships/image" Target="../media/image1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6.bin"/><Relationship Id="rId5" Type="http://schemas.openxmlformats.org/officeDocument/2006/relationships/oleObject" Target="../embeddings/oleObject5.bin"/><Relationship Id="rId4" Type="http://schemas.openxmlformats.org/officeDocument/2006/relationships/image" Target="../media/image2.png"/><Relationship Id="rId9" Type="http://schemas.openxmlformats.org/officeDocument/2006/relationships/image" Target="../media/image85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5" Type="http://schemas.openxmlformats.org/officeDocument/2006/relationships/oleObject" Target="../embeddings/oleObject7.bin"/><Relationship Id="rId4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jpeg"/><Relationship Id="rId3" Type="http://schemas.openxmlformats.org/officeDocument/2006/relationships/image" Target="../media/image1.png"/><Relationship Id="rId7" Type="http://schemas.openxmlformats.org/officeDocument/2006/relationships/image" Target="../media/image1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3.png"/><Relationship Id="rId5" Type="http://schemas.openxmlformats.org/officeDocument/2006/relationships/image" Target="../media/image89.jpeg"/><Relationship Id="rId10" Type="http://schemas.openxmlformats.org/officeDocument/2006/relationships/oleObject" Target="../embeddings/oleObject9.bin"/><Relationship Id="rId4" Type="http://schemas.openxmlformats.org/officeDocument/2006/relationships/image" Target="../media/image2.png"/><Relationship Id="rId9" Type="http://schemas.openxmlformats.org/officeDocument/2006/relationships/oleObject" Target="../embeddings/oleObject8.bin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image" Target="../media/image1.png"/><Relationship Id="rId7" Type="http://schemas.openxmlformats.org/officeDocument/2006/relationships/oleObject" Target="../embeddings/oleObject1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11.bin"/><Relationship Id="rId5" Type="http://schemas.openxmlformats.org/officeDocument/2006/relationships/oleObject" Target="../embeddings/oleObject10.bin"/><Relationship Id="rId4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5" Type="http://schemas.openxmlformats.org/officeDocument/2006/relationships/oleObject" Target="../embeddings/oleObject13.bin"/><Relationship Id="rId4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5" Type="http://schemas.openxmlformats.org/officeDocument/2006/relationships/oleObject" Target="../embeddings/oleObject14.bin"/><Relationship Id="rId4" Type="http://schemas.openxmlformats.org/officeDocument/2006/relationships/image" Target="../media/image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3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16.bin"/><Relationship Id="rId5" Type="http://schemas.openxmlformats.org/officeDocument/2006/relationships/oleObject" Target="../embeddings/oleObject15.bin"/><Relationship Id="rId4" Type="http://schemas.openxmlformats.org/officeDocument/2006/relationships/image" Target="../media/image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jpeg"/><Relationship Id="rId3" Type="http://schemas.openxmlformats.org/officeDocument/2006/relationships/image" Target="../media/image14.png"/><Relationship Id="rId7" Type="http://schemas.openxmlformats.org/officeDocument/2006/relationships/image" Target="../media/image100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99.jpeg"/><Relationship Id="rId4" Type="http://schemas.openxmlformats.org/officeDocument/2006/relationships/image" Target="../media/image98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eg"/><Relationship Id="rId4" Type="http://schemas.openxmlformats.org/officeDocument/2006/relationships/image" Target="../media/image2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jpeg"/><Relationship Id="rId3" Type="http://schemas.openxmlformats.org/officeDocument/2006/relationships/image" Target="../media/image2.png"/><Relationship Id="rId7" Type="http://schemas.openxmlformats.org/officeDocument/2006/relationships/image" Target="../media/image10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jpeg"/><Relationship Id="rId5" Type="http://schemas.openxmlformats.org/officeDocument/2006/relationships/image" Target="../media/image102.jpeg"/><Relationship Id="rId4" Type="http://schemas.openxmlformats.org/officeDocument/2006/relationships/image" Target="../media/image14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8.bin"/><Relationship Id="rId3" Type="http://schemas.openxmlformats.org/officeDocument/2006/relationships/image" Target="../media/image1.png"/><Relationship Id="rId7" Type="http://schemas.openxmlformats.org/officeDocument/2006/relationships/oleObject" Target="../embeddings/oleObject1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112.png"/><Relationship Id="rId11" Type="http://schemas.openxmlformats.org/officeDocument/2006/relationships/oleObject" Target="../embeddings/oleObject21.bin"/><Relationship Id="rId5" Type="http://schemas.openxmlformats.org/officeDocument/2006/relationships/image" Target="../media/image111.png"/><Relationship Id="rId10" Type="http://schemas.openxmlformats.org/officeDocument/2006/relationships/oleObject" Target="../embeddings/oleObject20.bin"/><Relationship Id="rId4" Type="http://schemas.openxmlformats.org/officeDocument/2006/relationships/image" Target="../media/image2.png"/><Relationship Id="rId9" Type="http://schemas.openxmlformats.org/officeDocument/2006/relationships/oleObject" Target="../embeddings/oleObject19.bin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5" Type="http://schemas.openxmlformats.org/officeDocument/2006/relationships/oleObject" Target="../embeddings/oleObject22.bin"/><Relationship Id="rId4" Type="http://schemas.openxmlformats.org/officeDocument/2006/relationships/image" Target="../media/image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5" Type="http://schemas.openxmlformats.org/officeDocument/2006/relationships/oleObject" Target="../embeddings/oleObject23.bin"/><Relationship Id="rId4" Type="http://schemas.openxmlformats.org/officeDocument/2006/relationships/image" Target="../media/image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5" Type="http://schemas.openxmlformats.org/officeDocument/2006/relationships/oleObject" Target="../embeddings/oleObject24.bin"/><Relationship Id="rId4" Type="http://schemas.openxmlformats.org/officeDocument/2006/relationships/image" Target="../media/image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5" Type="http://schemas.openxmlformats.org/officeDocument/2006/relationships/oleObject" Target="../embeddings/oleObject25.bin"/><Relationship Id="rId4" Type="http://schemas.openxmlformats.org/officeDocument/2006/relationships/image" Target="../media/image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20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9.jpeg"/><Relationship Id="rId5" Type="http://schemas.openxmlformats.org/officeDocument/2006/relationships/image" Target="../media/image118.jpeg"/><Relationship Id="rId4" Type="http://schemas.openxmlformats.org/officeDocument/2006/relationships/image" Target="../media/image11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4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eg"/><Relationship Id="rId5" Type="http://schemas.openxmlformats.org/officeDocument/2006/relationships/image" Target="../media/image22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tags" Target="../tags/tag13.xml"/><Relationship Id="rId18" Type="http://schemas.openxmlformats.org/officeDocument/2006/relationships/image" Target="../media/image25.png"/><Relationship Id="rId3" Type="http://schemas.openxmlformats.org/officeDocument/2006/relationships/tags" Target="../tags/tag3.xml"/><Relationship Id="rId21" Type="http://schemas.openxmlformats.org/officeDocument/2006/relationships/image" Target="../media/image27.png"/><Relationship Id="rId7" Type="http://schemas.openxmlformats.org/officeDocument/2006/relationships/tags" Target="../tags/tag7.xml"/><Relationship Id="rId12" Type="http://schemas.openxmlformats.org/officeDocument/2006/relationships/tags" Target="../tags/tag12.xml"/><Relationship Id="rId17" Type="http://schemas.openxmlformats.org/officeDocument/2006/relationships/image" Target="../media/image2.png"/><Relationship Id="rId2" Type="http://schemas.openxmlformats.org/officeDocument/2006/relationships/tags" Target="../tags/tag2.xml"/><Relationship Id="rId16" Type="http://schemas.openxmlformats.org/officeDocument/2006/relationships/image" Target="../media/image1.png"/><Relationship Id="rId20" Type="http://schemas.openxmlformats.org/officeDocument/2006/relationships/image" Target="../media/image14.png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24" Type="http://schemas.openxmlformats.org/officeDocument/2006/relationships/image" Target="../media/image30.jpeg"/><Relationship Id="rId5" Type="http://schemas.openxmlformats.org/officeDocument/2006/relationships/tags" Target="../tags/tag5.xml"/><Relationship Id="rId15" Type="http://schemas.openxmlformats.org/officeDocument/2006/relationships/slideLayout" Target="../slideLayouts/slideLayout2.xml"/><Relationship Id="rId23" Type="http://schemas.openxmlformats.org/officeDocument/2006/relationships/image" Target="../media/image29.jpeg"/><Relationship Id="rId10" Type="http://schemas.openxmlformats.org/officeDocument/2006/relationships/tags" Target="../tags/tag10.xml"/><Relationship Id="rId19" Type="http://schemas.openxmlformats.org/officeDocument/2006/relationships/image" Target="../media/image26.png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tags" Target="../tags/tag14.xml"/><Relationship Id="rId22" Type="http://schemas.openxmlformats.org/officeDocument/2006/relationships/image" Target="../media/image2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:\Users\jsj\Desktop\素材cnn sccnn.com_2014111795930119rx61_04 [转换].png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4139952" y="0"/>
            <a:ext cx="5004048" cy="3571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C:\Users\jsj\Desktop\素材cnn sccnn.com_2014111795930119rx61_04 [转换].png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 r="-8270"/>
          <a:stretch>
            <a:fillRect/>
          </a:stretch>
        </p:blipFill>
        <p:spPr bwMode="auto">
          <a:xfrm>
            <a:off x="10633" y="2571750"/>
            <a:ext cx="2498024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6" name="矩形 5"/>
          <p:cNvSpPr/>
          <p:nvPr/>
        </p:nvSpPr>
        <p:spPr>
          <a:xfrm>
            <a:off x="0" y="519502"/>
            <a:ext cx="9144000" cy="432702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0" y="476972"/>
            <a:ext cx="9144000" cy="78554"/>
          </a:xfrm>
          <a:prstGeom prst="rect">
            <a:avLst/>
          </a:prstGeom>
          <a:solidFill>
            <a:srgbClr val="E46C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Straight Connector 55"/>
          <p:cNvCxnSpPr/>
          <p:nvPr/>
        </p:nvCxnSpPr>
        <p:spPr>
          <a:xfrm flipV="1">
            <a:off x="2887198" y="2972795"/>
            <a:ext cx="0" cy="644129"/>
          </a:xfrm>
          <a:prstGeom prst="line">
            <a:avLst/>
          </a:prstGeom>
          <a:ln w="6350" cap="flat" cmpd="sng">
            <a:solidFill>
              <a:srgbClr val="ADBACA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9" name="Straight Connector 56"/>
          <p:cNvCxnSpPr/>
          <p:nvPr/>
        </p:nvCxnSpPr>
        <p:spPr>
          <a:xfrm>
            <a:off x="4300470" y="2650136"/>
            <a:ext cx="0" cy="644128"/>
          </a:xfrm>
          <a:prstGeom prst="line">
            <a:avLst/>
          </a:prstGeom>
          <a:ln w="6350" cap="flat" cmpd="sng">
            <a:solidFill>
              <a:srgbClr val="ADBACA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0" name="Straight Connector 57"/>
          <p:cNvCxnSpPr/>
          <p:nvPr/>
        </p:nvCxnSpPr>
        <p:spPr>
          <a:xfrm flipV="1">
            <a:off x="5713742" y="2438204"/>
            <a:ext cx="0" cy="644128"/>
          </a:xfrm>
          <a:prstGeom prst="line">
            <a:avLst/>
          </a:prstGeom>
          <a:ln w="6350" cap="flat" cmpd="sng">
            <a:solidFill>
              <a:srgbClr val="ADBACA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1" name="Straight Connector 60"/>
          <p:cNvCxnSpPr/>
          <p:nvPr/>
        </p:nvCxnSpPr>
        <p:spPr>
          <a:xfrm flipV="1">
            <a:off x="1456067" y="2597748"/>
            <a:ext cx="0" cy="645319"/>
          </a:xfrm>
          <a:prstGeom prst="line">
            <a:avLst/>
          </a:prstGeom>
          <a:ln w="6350" cap="flat" cmpd="sng">
            <a:solidFill>
              <a:srgbClr val="ADBACA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12" name="Freeform 21"/>
          <p:cNvSpPr/>
          <p:nvPr/>
        </p:nvSpPr>
        <p:spPr>
          <a:xfrm>
            <a:off x="-80384" y="1910957"/>
            <a:ext cx="7346156" cy="2687240"/>
          </a:xfrm>
          <a:custGeom>
            <a:avLst/>
            <a:gdLst/>
            <a:ahLst/>
            <a:cxnLst>
              <a:cxn ang="0">
                <a:pos x="0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0"/>
              </a:cxn>
            </a:cxnLst>
            <a:rect l="0" t="0" r="0" b="0"/>
            <a:pathLst>
              <a:path w="2828" h="1032">
                <a:moveTo>
                  <a:pt x="0" y="856"/>
                </a:moveTo>
                <a:cubicBezTo>
                  <a:pt x="420" y="1032"/>
                  <a:pt x="464" y="536"/>
                  <a:pt x="660" y="540"/>
                </a:cubicBezTo>
                <a:cubicBezTo>
                  <a:pt x="856" y="544"/>
                  <a:pt x="976" y="736"/>
                  <a:pt x="1232" y="720"/>
                </a:cubicBezTo>
                <a:cubicBezTo>
                  <a:pt x="1488" y="704"/>
                  <a:pt x="1508" y="352"/>
                  <a:pt x="1772" y="320"/>
                </a:cubicBezTo>
                <a:cubicBezTo>
                  <a:pt x="2036" y="288"/>
                  <a:pt x="2063" y="491"/>
                  <a:pt x="2315" y="479"/>
                </a:cubicBezTo>
                <a:cubicBezTo>
                  <a:pt x="2567" y="467"/>
                  <a:pt x="2572" y="84"/>
                  <a:pt x="2828" y="0"/>
                </a:cubicBezTo>
              </a:path>
            </a:pathLst>
          </a:custGeom>
          <a:noFill/>
          <a:ln w="15875" cap="flat" cmpd="sng">
            <a:solidFill>
              <a:srgbClr val="ADBACA"/>
            </a:solidFill>
            <a:prstDash val="dash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 sz="1350"/>
          </a:p>
        </p:txBody>
      </p:sp>
      <p:sp>
        <p:nvSpPr>
          <p:cNvPr id="13" name="Freeform 22"/>
          <p:cNvSpPr/>
          <p:nvPr/>
        </p:nvSpPr>
        <p:spPr>
          <a:xfrm>
            <a:off x="7266317" y="1672632"/>
            <a:ext cx="304800" cy="266700"/>
          </a:xfrm>
          <a:custGeom>
            <a:avLst/>
            <a:gdLst/>
            <a:ahLst/>
            <a:cxnLst>
              <a:cxn ang="0">
                <a:pos x="2147483647" y="2147483647"/>
              </a:cxn>
              <a:cxn ang="0">
                <a:pos x="0" y="2147483647"/>
              </a:cxn>
              <a:cxn ang="0">
                <a:pos x="2147483647" y="0"/>
              </a:cxn>
              <a:cxn ang="0">
                <a:pos x="2147483647" y="2147483647"/>
              </a:cxn>
            </a:cxnLst>
            <a:rect l="0" t="0" r="0" b="0"/>
            <a:pathLst>
              <a:path w="71" h="62">
                <a:moveTo>
                  <a:pt x="71" y="3"/>
                </a:moveTo>
                <a:lnTo>
                  <a:pt x="0" y="62"/>
                </a:lnTo>
                <a:lnTo>
                  <a:pt x="14" y="0"/>
                </a:lnTo>
                <a:lnTo>
                  <a:pt x="71" y="3"/>
                </a:lnTo>
                <a:close/>
              </a:path>
            </a:pathLst>
          </a:custGeom>
          <a:solidFill>
            <a:srgbClr val="566172"/>
          </a:solidFill>
          <a:ln w="9525">
            <a:noFill/>
          </a:ln>
        </p:spPr>
        <p:txBody>
          <a:bodyPr/>
          <a:lstStyle/>
          <a:p>
            <a:endParaRPr lang="zh-CN" altLang="en-US" sz="1350"/>
          </a:p>
        </p:txBody>
      </p:sp>
      <p:sp>
        <p:nvSpPr>
          <p:cNvPr id="14" name="Freeform 23"/>
          <p:cNvSpPr/>
          <p:nvPr/>
        </p:nvSpPr>
        <p:spPr>
          <a:xfrm>
            <a:off x="7000807" y="1346401"/>
            <a:ext cx="987029" cy="510779"/>
          </a:xfrm>
          <a:custGeom>
            <a:avLst/>
            <a:gdLst/>
            <a:ahLst/>
            <a:cxnLst>
              <a:cxn ang="0">
                <a:pos x="2147483647" y="0"/>
              </a:cxn>
              <a:cxn ang="0">
                <a:pos x="0" y="2147483647"/>
              </a:cxn>
              <a:cxn ang="0">
                <a:pos x="2147483647" y="2147483647"/>
              </a:cxn>
              <a:cxn ang="0">
                <a:pos x="2147483647" y="0"/>
              </a:cxn>
            </a:cxnLst>
            <a:rect l="0" t="0" r="0" b="0"/>
            <a:pathLst>
              <a:path w="230" h="119">
                <a:moveTo>
                  <a:pt x="230" y="0"/>
                </a:moveTo>
                <a:lnTo>
                  <a:pt x="0" y="26"/>
                </a:lnTo>
                <a:lnTo>
                  <a:pt x="140" y="119"/>
                </a:lnTo>
                <a:lnTo>
                  <a:pt x="230" y="0"/>
                </a:lnTo>
                <a:close/>
              </a:path>
            </a:pathLst>
          </a:custGeom>
          <a:solidFill>
            <a:srgbClr val="C1C7D0"/>
          </a:solidFill>
          <a:ln w="9525">
            <a:noFill/>
          </a:ln>
        </p:spPr>
        <p:txBody>
          <a:bodyPr/>
          <a:lstStyle/>
          <a:p>
            <a:endParaRPr lang="zh-CN" altLang="en-US" sz="1350"/>
          </a:p>
        </p:txBody>
      </p:sp>
      <p:sp>
        <p:nvSpPr>
          <p:cNvPr id="15" name="Freeform 24"/>
          <p:cNvSpPr/>
          <p:nvPr/>
        </p:nvSpPr>
        <p:spPr>
          <a:xfrm>
            <a:off x="7215120" y="1380929"/>
            <a:ext cx="700088" cy="558403"/>
          </a:xfrm>
          <a:custGeom>
            <a:avLst/>
            <a:gdLst/>
            <a:ahLst/>
            <a:cxnLst>
              <a:cxn ang="0">
                <a:pos x="2147483647" y="0"/>
              </a:cxn>
              <a:cxn ang="0">
                <a:pos x="0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0"/>
              </a:cxn>
            </a:cxnLst>
            <a:rect l="0" t="0" r="0" b="0"/>
            <a:pathLst>
              <a:path w="163" h="130">
                <a:moveTo>
                  <a:pt x="163" y="0"/>
                </a:moveTo>
                <a:lnTo>
                  <a:pt x="0" y="52"/>
                </a:lnTo>
                <a:lnTo>
                  <a:pt x="12" y="130"/>
                </a:lnTo>
                <a:lnTo>
                  <a:pt x="26" y="68"/>
                </a:lnTo>
                <a:lnTo>
                  <a:pt x="163" y="0"/>
                </a:lnTo>
                <a:close/>
              </a:path>
            </a:pathLst>
          </a:custGeom>
          <a:solidFill>
            <a:srgbClr val="8893A5"/>
          </a:solidFill>
          <a:ln w="9525">
            <a:noFill/>
          </a:ln>
        </p:spPr>
        <p:txBody>
          <a:bodyPr/>
          <a:lstStyle/>
          <a:p>
            <a:endParaRPr lang="zh-CN" altLang="en-US" sz="1350"/>
          </a:p>
        </p:txBody>
      </p:sp>
      <p:grpSp>
        <p:nvGrpSpPr>
          <p:cNvPr id="2" name="组合 15"/>
          <p:cNvGrpSpPr/>
          <p:nvPr/>
        </p:nvGrpSpPr>
        <p:grpSpPr>
          <a:xfrm>
            <a:off x="2345781" y="3189197"/>
            <a:ext cx="1018540" cy="881380"/>
            <a:chOff x="7867650" y="287030"/>
            <a:chExt cx="2647950" cy="2282716"/>
          </a:xfrm>
        </p:grpSpPr>
        <p:sp>
          <p:nvSpPr>
            <p:cNvPr id="17" name="六边形 16"/>
            <p:cNvSpPr/>
            <p:nvPr/>
          </p:nvSpPr>
          <p:spPr>
            <a:xfrm>
              <a:off x="7867650" y="287030"/>
              <a:ext cx="2647950" cy="2282716"/>
            </a:xfrm>
            <a:prstGeom prst="hexagon">
              <a:avLst/>
            </a:prstGeom>
            <a:gradFill flip="none" rotWithShape="1">
              <a:gsLst>
                <a:gs pos="0">
                  <a:schemeClr val="bg1">
                    <a:lumMod val="83000"/>
                  </a:schemeClr>
                </a:gs>
                <a:gs pos="100000">
                  <a:schemeClr val="bg1"/>
                </a:gs>
              </a:gsLst>
              <a:lin ang="13500000" scaled="1"/>
              <a:tileRect/>
            </a:gradFill>
            <a:ln>
              <a:noFill/>
            </a:ln>
            <a:effectLst>
              <a:outerShdw blurRad="381000" dist="190500" dir="2700000" algn="tl" rotWithShape="0">
                <a:prstClr val="black">
                  <a:alpha val="40000"/>
                </a:prstClr>
              </a:outerShdw>
              <a:softEdge rad="381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六边形 17"/>
            <p:cNvSpPr/>
            <p:nvPr/>
          </p:nvSpPr>
          <p:spPr>
            <a:xfrm>
              <a:off x="7867650" y="287030"/>
              <a:ext cx="2647950" cy="2282716"/>
            </a:xfrm>
            <a:prstGeom prst="hexagon">
              <a:avLst/>
            </a:prstGeom>
            <a:gradFill flip="none" rotWithShape="1">
              <a:gsLst>
                <a:gs pos="0">
                  <a:srgbClr val="007BD3"/>
                </a:gs>
                <a:gs pos="100000">
                  <a:srgbClr val="034373"/>
                </a:gs>
              </a:gsLst>
              <a:lin ang="2700000" scaled="0"/>
            </a:gradFill>
            <a:ln w="76200">
              <a:gradFill flip="none" rotWithShape="1">
                <a:gsLst>
                  <a:gs pos="0">
                    <a:schemeClr val="accent1">
                      <a:lumMod val="0"/>
                      <a:lumOff val="100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softEdge rad="381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" name="组合 18"/>
          <p:cNvGrpSpPr/>
          <p:nvPr/>
        </p:nvGrpSpPr>
        <p:grpSpPr>
          <a:xfrm>
            <a:off x="3765006" y="2209392"/>
            <a:ext cx="1018540" cy="881380"/>
            <a:chOff x="7867650" y="287030"/>
            <a:chExt cx="2647950" cy="2282716"/>
          </a:xfrm>
        </p:grpSpPr>
        <p:sp>
          <p:nvSpPr>
            <p:cNvPr id="20" name="六边形 19"/>
            <p:cNvSpPr/>
            <p:nvPr/>
          </p:nvSpPr>
          <p:spPr>
            <a:xfrm>
              <a:off x="7867650" y="287030"/>
              <a:ext cx="2647950" cy="2282716"/>
            </a:xfrm>
            <a:prstGeom prst="hexagon">
              <a:avLst/>
            </a:prstGeom>
            <a:gradFill flip="none" rotWithShape="1">
              <a:gsLst>
                <a:gs pos="0">
                  <a:schemeClr val="bg1">
                    <a:lumMod val="83000"/>
                  </a:schemeClr>
                </a:gs>
                <a:gs pos="100000">
                  <a:schemeClr val="bg1"/>
                </a:gs>
              </a:gsLst>
              <a:lin ang="13500000" scaled="1"/>
              <a:tileRect/>
            </a:gradFill>
            <a:ln>
              <a:noFill/>
            </a:ln>
            <a:effectLst>
              <a:outerShdw blurRad="381000" dist="190500" dir="2700000" algn="tl" rotWithShape="0">
                <a:prstClr val="black">
                  <a:alpha val="40000"/>
                </a:prstClr>
              </a:outerShdw>
              <a:softEdge rad="381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六边形 20"/>
            <p:cNvSpPr/>
            <p:nvPr/>
          </p:nvSpPr>
          <p:spPr>
            <a:xfrm>
              <a:off x="7867650" y="287030"/>
              <a:ext cx="2647950" cy="2282716"/>
            </a:xfrm>
            <a:prstGeom prst="hexagon">
              <a:avLst/>
            </a:prstGeom>
            <a:gradFill flip="none" rotWithShape="1">
              <a:gsLst>
                <a:gs pos="0">
                  <a:srgbClr val="007BD3"/>
                </a:gs>
                <a:gs pos="100000">
                  <a:srgbClr val="034373"/>
                </a:gs>
              </a:gsLst>
              <a:lin ang="2700000" scaled="0"/>
            </a:gradFill>
            <a:ln w="76200">
              <a:gradFill flip="none" rotWithShape="1">
                <a:gsLst>
                  <a:gs pos="0">
                    <a:schemeClr val="accent1">
                      <a:lumMod val="0"/>
                      <a:lumOff val="100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softEdge rad="381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6" name="组合 21"/>
          <p:cNvGrpSpPr/>
          <p:nvPr/>
        </p:nvGrpSpPr>
        <p:grpSpPr>
          <a:xfrm>
            <a:off x="5196931" y="2604362"/>
            <a:ext cx="1018540" cy="881380"/>
            <a:chOff x="7867650" y="287030"/>
            <a:chExt cx="2647950" cy="2282716"/>
          </a:xfrm>
        </p:grpSpPr>
        <p:sp>
          <p:nvSpPr>
            <p:cNvPr id="23" name="六边形 22"/>
            <p:cNvSpPr/>
            <p:nvPr/>
          </p:nvSpPr>
          <p:spPr>
            <a:xfrm>
              <a:off x="7867650" y="287030"/>
              <a:ext cx="2647950" cy="2282716"/>
            </a:xfrm>
            <a:prstGeom prst="hexagon">
              <a:avLst/>
            </a:prstGeom>
            <a:gradFill flip="none" rotWithShape="1">
              <a:gsLst>
                <a:gs pos="0">
                  <a:schemeClr val="bg1">
                    <a:lumMod val="83000"/>
                  </a:schemeClr>
                </a:gs>
                <a:gs pos="100000">
                  <a:schemeClr val="bg1"/>
                </a:gs>
              </a:gsLst>
              <a:lin ang="13500000" scaled="1"/>
              <a:tileRect/>
            </a:gradFill>
            <a:ln>
              <a:noFill/>
            </a:ln>
            <a:effectLst>
              <a:outerShdw blurRad="381000" dist="190500" dir="2700000" algn="tl" rotWithShape="0">
                <a:prstClr val="black">
                  <a:alpha val="40000"/>
                </a:prstClr>
              </a:outerShdw>
              <a:softEdge rad="381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六边形 23"/>
            <p:cNvSpPr/>
            <p:nvPr/>
          </p:nvSpPr>
          <p:spPr>
            <a:xfrm>
              <a:off x="7867650" y="287030"/>
              <a:ext cx="2647950" cy="2282716"/>
            </a:xfrm>
            <a:prstGeom prst="hexagon">
              <a:avLst/>
            </a:prstGeom>
            <a:gradFill flip="none" rotWithShape="1">
              <a:gsLst>
                <a:gs pos="0">
                  <a:srgbClr val="007BD3"/>
                </a:gs>
                <a:gs pos="100000">
                  <a:srgbClr val="034373"/>
                </a:gs>
              </a:gsLst>
              <a:lin ang="2700000" scaled="0"/>
            </a:gradFill>
            <a:ln w="76200">
              <a:gradFill flip="none" rotWithShape="1">
                <a:gsLst>
                  <a:gs pos="0">
                    <a:schemeClr val="accent1">
                      <a:lumMod val="0"/>
                      <a:lumOff val="100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softEdge rad="381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5" name="Freeform 45"/>
          <p:cNvSpPr>
            <a:spLocks noEditPoints="1"/>
          </p:cNvSpPr>
          <p:nvPr/>
        </p:nvSpPr>
        <p:spPr>
          <a:xfrm>
            <a:off x="2713367" y="3404992"/>
            <a:ext cx="367903" cy="398859"/>
          </a:xfrm>
          <a:custGeom>
            <a:avLst/>
            <a:gdLst/>
            <a:ahLst/>
            <a:cxnLst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</a:cxnLst>
            <a:rect l="0" t="0" r="0" b="0"/>
            <a:pathLst>
              <a:path w="889" h="965">
                <a:moveTo>
                  <a:pt x="843" y="818"/>
                </a:moveTo>
                <a:cubicBezTo>
                  <a:pt x="824" y="807"/>
                  <a:pt x="803" y="806"/>
                  <a:pt x="783" y="812"/>
                </a:cubicBezTo>
                <a:cubicBezTo>
                  <a:pt x="657" y="737"/>
                  <a:pt x="657" y="737"/>
                  <a:pt x="657" y="737"/>
                </a:cubicBezTo>
                <a:cubicBezTo>
                  <a:pt x="659" y="722"/>
                  <a:pt x="669" y="709"/>
                  <a:pt x="684" y="703"/>
                </a:cubicBezTo>
                <a:cubicBezTo>
                  <a:pt x="707" y="694"/>
                  <a:pt x="712" y="672"/>
                  <a:pt x="694" y="654"/>
                </a:cubicBezTo>
                <a:cubicBezTo>
                  <a:pt x="677" y="636"/>
                  <a:pt x="679" y="608"/>
                  <a:pt x="698" y="592"/>
                </a:cubicBezTo>
                <a:cubicBezTo>
                  <a:pt x="716" y="576"/>
                  <a:pt x="714" y="554"/>
                  <a:pt x="691" y="542"/>
                </a:cubicBezTo>
                <a:cubicBezTo>
                  <a:pt x="670" y="531"/>
                  <a:pt x="662" y="504"/>
                  <a:pt x="674" y="483"/>
                </a:cubicBezTo>
                <a:cubicBezTo>
                  <a:pt x="687" y="462"/>
                  <a:pt x="677" y="441"/>
                  <a:pt x="653" y="438"/>
                </a:cubicBezTo>
                <a:cubicBezTo>
                  <a:pt x="628" y="434"/>
                  <a:pt x="612" y="412"/>
                  <a:pt x="617" y="387"/>
                </a:cubicBezTo>
                <a:cubicBezTo>
                  <a:pt x="622" y="363"/>
                  <a:pt x="606" y="347"/>
                  <a:pt x="582" y="352"/>
                </a:cubicBezTo>
                <a:cubicBezTo>
                  <a:pt x="557" y="356"/>
                  <a:pt x="535" y="340"/>
                  <a:pt x="532" y="315"/>
                </a:cubicBezTo>
                <a:cubicBezTo>
                  <a:pt x="529" y="291"/>
                  <a:pt x="508" y="281"/>
                  <a:pt x="487" y="293"/>
                </a:cubicBezTo>
                <a:cubicBezTo>
                  <a:pt x="465" y="305"/>
                  <a:pt x="439" y="297"/>
                  <a:pt x="428" y="275"/>
                </a:cubicBezTo>
                <a:cubicBezTo>
                  <a:pt x="417" y="253"/>
                  <a:pt x="395" y="250"/>
                  <a:pt x="378" y="268"/>
                </a:cubicBezTo>
                <a:cubicBezTo>
                  <a:pt x="362" y="287"/>
                  <a:pt x="334" y="288"/>
                  <a:pt x="316" y="270"/>
                </a:cubicBezTo>
                <a:cubicBezTo>
                  <a:pt x="299" y="253"/>
                  <a:pt x="277" y="258"/>
                  <a:pt x="267" y="280"/>
                </a:cubicBezTo>
                <a:cubicBezTo>
                  <a:pt x="258" y="303"/>
                  <a:pt x="232" y="313"/>
                  <a:pt x="209" y="303"/>
                </a:cubicBezTo>
                <a:cubicBezTo>
                  <a:pt x="187" y="292"/>
                  <a:pt x="168" y="303"/>
                  <a:pt x="166" y="328"/>
                </a:cubicBezTo>
                <a:cubicBezTo>
                  <a:pt x="165" y="353"/>
                  <a:pt x="143" y="370"/>
                  <a:pt x="119" y="367"/>
                </a:cubicBezTo>
                <a:cubicBezTo>
                  <a:pt x="94" y="365"/>
                  <a:pt x="80" y="382"/>
                  <a:pt x="86" y="405"/>
                </a:cubicBezTo>
                <a:cubicBezTo>
                  <a:pt x="93" y="429"/>
                  <a:pt x="78" y="453"/>
                  <a:pt x="54" y="458"/>
                </a:cubicBezTo>
                <a:cubicBezTo>
                  <a:pt x="30" y="464"/>
                  <a:pt x="21" y="485"/>
                  <a:pt x="35" y="505"/>
                </a:cubicBezTo>
                <a:cubicBezTo>
                  <a:pt x="50" y="525"/>
                  <a:pt x="44" y="553"/>
                  <a:pt x="22" y="565"/>
                </a:cubicBezTo>
                <a:cubicBezTo>
                  <a:pt x="1" y="578"/>
                  <a:pt x="0" y="601"/>
                  <a:pt x="20" y="616"/>
                </a:cubicBezTo>
                <a:cubicBezTo>
                  <a:pt x="40" y="630"/>
                  <a:pt x="43" y="658"/>
                  <a:pt x="27" y="677"/>
                </a:cubicBezTo>
                <a:cubicBezTo>
                  <a:pt x="11" y="696"/>
                  <a:pt x="18" y="718"/>
                  <a:pt x="41" y="725"/>
                </a:cubicBezTo>
                <a:cubicBezTo>
                  <a:pt x="65" y="733"/>
                  <a:pt x="77" y="758"/>
                  <a:pt x="68" y="781"/>
                </a:cubicBezTo>
                <a:cubicBezTo>
                  <a:pt x="59" y="804"/>
                  <a:pt x="72" y="822"/>
                  <a:pt x="97" y="822"/>
                </a:cubicBezTo>
                <a:cubicBezTo>
                  <a:pt x="122" y="821"/>
                  <a:pt x="141" y="841"/>
                  <a:pt x="140" y="866"/>
                </a:cubicBezTo>
                <a:cubicBezTo>
                  <a:pt x="139" y="891"/>
                  <a:pt x="158" y="904"/>
                  <a:pt x="181" y="895"/>
                </a:cubicBezTo>
                <a:cubicBezTo>
                  <a:pt x="204" y="887"/>
                  <a:pt x="229" y="899"/>
                  <a:pt x="236" y="923"/>
                </a:cubicBezTo>
                <a:cubicBezTo>
                  <a:pt x="243" y="946"/>
                  <a:pt x="265" y="953"/>
                  <a:pt x="284" y="937"/>
                </a:cubicBezTo>
                <a:cubicBezTo>
                  <a:pt x="303" y="922"/>
                  <a:pt x="331" y="925"/>
                  <a:pt x="345" y="945"/>
                </a:cubicBezTo>
                <a:cubicBezTo>
                  <a:pt x="360" y="965"/>
                  <a:pt x="383" y="965"/>
                  <a:pt x="395" y="944"/>
                </a:cubicBezTo>
                <a:cubicBezTo>
                  <a:pt x="409" y="923"/>
                  <a:pt x="436" y="917"/>
                  <a:pt x="456" y="931"/>
                </a:cubicBezTo>
                <a:cubicBezTo>
                  <a:pt x="476" y="946"/>
                  <a:pt x="497" y="938"/>
                  <a:pt x="503" y="914"/>
                </a:cubicBezTo>
                <a:cubicBezTo>
                  <a:pt x="509" y="889"/>
                  <a:pt x="533" y="875"/>
                  <a:pt x="556" y="882"/>
                </a:cubicBezTo>
                <a:cubicBezTo>
                  <a:pt x="580" y="889"/>
                  <a:pt x="597" y="875"/>
                  <a:pt x="595" y="850"/>
                </a:cubicBezTo>
                <a:cubicBezTo>
                  <a:pt x="593" y="838"/>
                  <a:pt x="598" y="826"/>
                  <a:pt x="605" y="817"/>
                </a:cubicBezTo>
                <a:cubicBezTo>
                  <a:pt x="735" y="894"/>
                  <a:pt x="735" y="894"/>
                  <a:pt x="735" y="894"/>
                </a:cubicBezTo>
                <a:cubicBezTo>
                  <a:pt x="739" y="914"/>
                  <a:pt x="750" y="932"/>
                  <a:pt x="769" y="943"/>
                </a:cubicBezTo>
                <a:cubicBezTo>
                  <a:pt x="804" y="964"/>
                  <a:pt x="848" y="952"/>
                  <a:pt x="869" y="918"/>
                </a:cubicBezTo>
                <a:cubicBezTo>
                  <a:pt x="889" y="883"/>
                  <a:pt x="878" y="839"/>
                  <a:pt x="843" y="818"/>
                </a:cubicBezTo>
                <a:close/>
                <a:moveTo>
                  <a:pt x="550" y="674"/>
                </a:moveTo>
                <a:cubicBezTo>
                  <a:pt x="456" y="618"/>
                  <a:pt x="456" y="618"/>
                  <a:pt x="456" y="618"/>
                </a:cubicBezTo>
                <a:cubicBezTo>
                  <a:pt x="455" y="588"/>
                  <a:pt x="440" y="559"/>
                  <a:pt x="412" y="543"/>
                </a:cubicBezTo>
                <a:cubicBezTo>
                  <a:pt x="381" y="525"/>
                  <a:pt x="345" y="527"/>
                  <a:pt x="317" y="545"/>
                </a:cubicBezTo>
                <a:cubicBezTo>
                  <a:pt x="368" y="575"/>
                  <a:pt x="368" y="575"/>
                  <a:pt x="368" y="575"/>
                </a:cubicBezTo>
                <a:cubicBezTo>
                  <a:pt x="387" y="586"/>
                  <a:pt x="392" y="610"/>
                  <a:pt x="381" y="630"/>
                </a:cubicBezTo>
                <a:cubicBezTo>
                  <a:pt x="370" y="649"/>
                  <a:pt x="346" y="655"/>
                  <a:pt x="328" y="644"/>
                </a:cubicBezTo>
                <a:cubicBezTo>
                  <a:pt x="276" y="614"/>
                  <a:pt x="276" y="614"/>
                  <a:pt x="276" y="614"/>
                </a:cubicBezTo>
                <a:cubicBezTo>
                  <a:pt x="273" y="647"/>
                  <a:pt x="289" y="680"/>
                  <a:pt x="320" y="698"/>
                </a:cubicBezTo>
                <a:cubicBezTo>
                  <a:pt x="348" y="715"/>
                  <a:pt x="380" y="714"/>
                  <a:pt x="407" y="700"/>
                </a:cubicBezTo>
                <a:cubicBezTo>
                  <a:pt x="498" y="754"/>
                  <a:pt x="498" y="754"/>
                  <a:pt x="498" y="754"/>
                </a:cubicBezTo>
                <a:cubicBezTo>
                  <a:pt x="473" y="777"/>
                  <a:pt x="443" y="795"/>
                  <a:pt x="408" y="804"/>
                </a:cubicBezTo>
                <a:cubicBezTo>
                  <a:pt x="299" y="832"/>
                  <a:pt x="188" y="766"/>
                  <a:pt x="160" y="657"/>
                </a:cubicBezTo>
                <a:cubicBezTo>
                  <a:pt x="132" y="548"/>
                  <a:pt x="198" y="437"/>
                  <a:pt x="307" y="409"/>
                </a:cubicBezTo>
                <a:cubicBezTo>
                  <a:pt x="415" y="381"/>
                  <a:pt x="527" y="447"/>
                  <a:pt x="555" y="556"/>
                </a:cubicBezTo>
                <a:cubicBezTo>
                  <a:pt x="565" y="596"/>
                  <a:pt x="562" y="637"/>
                  <a:pt x="550" y="674"/>
                </a:cubicBezTo>
                <a:close/>
                <a:moveTo>
                  <a:pt x="595" y="700"/>
                </a:moveTo>
                <a:cubicBezTo>
                  <a:pt x="576" y="689"/>
                  <a:pt x="576" y="689"/>
                  <a:pt x="576" y="689"/>
                </a:cubicBezTo>
                <a:cubicBezTo>
                  <a:pt x="592" y="646"/>
                  <a:pt x="597" y="597"/>
                  <a:pt x="584" y="548"/>
                </a:cubicBezTo>
                <a:cubicBezTo>
                  <a:pt x="552" y="423"/>
                  <a:pt x="424" y="347"/>
                  <a:pt x="299" y="379"/>
                </a:cubicBezTo>
                <a:cubicBezTo>
                  <a:pt x="174" y="412"/>
                  <a:pt x="98" y="539"/>
                  <a:pt x="130" y="665"/>
                </a:cubicBezTo>
                <a:cubicBezTo>
                  <a:pt x="163" y="790"/>
                  <a:pt x="290" y="865"/>
                  <a:pt x="415" y="833"/>
                </a:cubicBezTo>
                <a:cubicBezTo>
                  <a:pt x="459" y="822"/>
                  <a:pt x="496" y="799"/>
                  <a:pt x="524" y="770"/>
                </a:cubicBezTo>
                <a:cubicBezTo>
                  <a:pt x="544" y="781"/>
                  <a:pt x="544" y="781"/>
                  <a:pt x="544" y="781"/>
                </a:cubicBezTo>
                <a:cubicBezTo>
                  <a:pt x="512" y="815"/>
                  <a:pt x="470" y="841"/>
                  <a:pt x="421" y="854"/>
                </a:cubicBezTo>
                <a:cubicBezTo>
                  <a:pt x="284" y="889"/>
                  <a:pt x="145" y="807"/>
                  <a:pt x="109" y="670"/>
                </a:cubicBezTo>
                <a:cubicBezTo>
                  <a:pt x="74" y="533"/>
                  <a:pt x="157" y="394"/>
                  <a:pt x="294" y="359"/>
                </a:cubicBezTo>
                <a:cubicBezTo>
                  <a:pt x="430" y="323"/>
                  <a:pt x="570" y="406"/>
                  <a:pt x="605" y="543"/>
                </a:cubicBezTo>
                <a:cubicBezTo>
                  <a:pt x="619" y="597"/>
                  <a:pt x="614" y="652"/>
                  <a:pt x="595" y="700"/>
                </a:cubicBezTo>
                <a:close/>
                <a:moveTo>
                  <a:pt x="839" y="900"/>
                </a:moveTo>
                <a:cubicBezTo>
                  <a:pt x="806" y="919"/>
                  <a:pt x="806" y="919"/>
                  <a:pt x="806" y="919"/>
                </a:cubicBezTo>
                <a:cubicBezTo>
                  <a:pt x="773" y="900"/>
                  <a:pt x="773" y="900"/>
                  <a:pt x="773" y="900"/>
                </a:cubicBezTo>
                <a:cubicBezTo>
                  <a:pt x="773" y="861"/>
                  <a:pt x="773" y="861"/>
                  <a:pt x="773" y="861"/>
                </a:cubicBezTo>
                <a:cubicBezTo>
                  <a:pt x="807" y="842"/>
                  <a:pt x="807" y="842"/>
                  <a:pt x="807" y="842"/>
                </a:cubicBezTo>
                <a:cubicBezTo>
                  <a:pt x="840" y="862"/>
                  <a:pt x="840" y="862"/>
                  <a:pt x="840" y="862"/>
                </a:cubicBezTo>
                <a:lnTo>
                  <a:pt x="839" y="900"/>
                </a:lnTo>
                <a:close/>
                <a:moveTo>
                  <a:pt x="526" y="216"/>
                </a:moveTo>
                <a:cubicBezTo>
                  <a:pt x="543" y="226"/>
                  <a:pt x="543" y="226"/>
                  <a:pt x="543" y="226"/>
                </a:cubicBezTo>
                <a:cubicBezTo>
                  <a:pt x="557" y="235"/>
                  <a:pt x="569" y="256"/>
                  <a:pt x="569" y="273"/>
                </a:cubicBezTo>
                <a:cubicBezTo>
                  <a:pt x="570" y="293"/>
                  <a:pt x="570" y="293"/>
                  <a:pt x="570" y="293"/>
                </a:cubicBezTo>
                <a:cubicBezTo>
                  <a:pt x="571" y="309"/>
                  <a:pt x="585" y="320"/>
                  <a:pt x="601" y="316"/>
                </a:cubicBezTo>
                <a:cubicBezTo>
                  <a:pt x="620" y="312"/>
                  <a:pt x="620" y="312"/>
                  <a:pt x="620" y="312"/>
                </a:cubicBezTo>
                <a:cubicBezTo>
                  <a:pt x="637" y="308"/>
                  <a:pt x="660" y="315"/>
                  <a:pt x="672" y="326"/>
                </a:cubicBezTo>
                <a:cubicBezTo>
                  <a:pt x="687" y="340"/>
                  <a:pt x="687" y="340"/>
                  <a:pt x="687" y="340"/>
                </a:cubicBezTo>
                <a:cubicBezTo>
                  <a:pt x="699" y="351"/>
                  <a:pt x="716" y="349"/>
                  <a:pt x="725" y="335"/>
                </a:cubicBezTo>
                <a:cubicBezTo>
                  <a:pt x="736" y="318"/>
                  <a:pt x="736" y="318"/>
                  <a:pt x="736" y="318"/>
                </a:cubicBezTo>
                <a:cubicBezTo>
                  <a:pt x="745" y="304"/>
                  <a:pt x="766" y="291"/>
                  <a:pt x="782" y="291"/>
                </a:cubicBezTo>
                <a:cubicBezTo>
                  <a:pt x="802" y="290"/>
                  <a:pt x="802" y="290"/>
                  <a:pt x="802" y="290"/>
                </a:cubicBezTo>
                <a:cubicBezTo>
                  <a:pt x="819" y="290"/>
                  <a:pt x="830" y="276"/>
                  <a:pt x="826" y="259"/>
                </a:cubicBezTo>
                <a:cubicBezTo>
                  <a:pt x="821" y="240"/>
                  <a:pt x="821" y="240"/>
                  <a:pt x="821" y="240"/>
                </a:cubicBezTo>
                <a:cubicBezTo>
                  <a:pt x="818" y="224"/>
                  <a:pt x="824" y="200"/>
                  <a:pt x="835" y="188"/>
                </a:cubicBezTo>
                <a:cubicBezTo>
                  <a:pt x="849" y="173"/>
                  <a:pt x="849" y="173"/>
                  <a:pt x="849" y="173"/>
                </a:cubicBezTo>
                <a:cubicBezTo>
                  <a:pt x="860" y="161"/>
                  <a:pt x="858" y="144"/>
                  <a:pt x="844" y="135"/>
                </a:cubicBezTo>
                <a:cubicBezTo>
                  <a:pt x="827" y="124"/>
                  <a:pt x="827" y="124"/>
                  <a:pt x="827" y="124"/>
                </a:cubicBezTo>
                <a:cubicBezTo>
                  <a:pt x="813" y="115"/>
                  <a:pt x="801" y="95"/>
                  <a:pt x="800" y="78"/>
                </a:cubicBezTo>
                <a:cubicBezTo>
                  <a:pt x="800" y="58"/>
                  <a:pt x="800" y="58"/>
                  <a:pt x="800" y="58"/>
                </a:cubicBezTo>
                <a:cubicBezTo>
                  <a:pt x="799" y="41"/>
                  <a:pt x="785" y="31"/>
                  <a:pt x="769" y="34"/>
                </a:cubicBezTo>
                <a:cubicBezTo>
                  <a:pt x="749" y="39"/>
                  <a:pt x="749" y="39"/>
                  <a:pt x="749" y="39"/>
                </a:cubicBezTo>
                <a:cubicBezTo>
                  <a:pt x="733" y="42"/>
                  <a:pt x="710" y="36"/>
                  <a:pt x="698" y="25"/>
                </a:cubicBezTo>
                <a:cubicBezTo>
                  <a:pt x="683" y="11"/>
                  <a:pt x="683" y="11"/>
                  <a:pt x="683" y="11"/>
                </a:cubicBezTo>
                <a:cubicBezTo>
                  <a:pt x="671" y="0"/>
                  <a:pt x="653" y="2"/>
                  <a:pt x="645" y="16"/>
                </a:cubicBezTo>
                <a:cubicBezTo>
                  <a:pt x="634" y="33"/>
                  <a:pt x="634" y="33"/>
                  <a:pt x="634" y="33"/>
                </a:cubicBezTo>
                <a:cubicBezTo>
                  <a:pt x="625" y="47"/>
                  <a:pt x="604" y="59"/>
                  <a:pt x="587" y="60"/>
                </a:cubicBezTo>
                <a:cubicBezTo>
                  <a:pt x="567" y="60"/>
                  <a:pt x="567" y="60"/>
                  <a:pt x="567" y="60"/>
                </a:cubicBezTo>
                <a:cubicBezTo>
                  <a:pt x="551" y="61"/>
                  <a:pt x="540" y="75"/>
                  <a:pt x="544" y="91"/>
                </a:cubicBezTo>
                <a:cubicBezTo>
                  <a:pt x="548" y="111"/>
                  <a:pt x="548" y="111"/>
                  <a:pt x="548" y="111"/>
                </a:cubicBezTo>
                <a:cubicBezTo>
                  <a:pt x="552" y="127"/>
                  <a:pt x="546" y="150"/>
                  <a:pt x="534" y="163"/>
                </a:cubicBezTo>
                <a:cubicBezTo>
                  <a:pt x="521" y="177"/>
                  <a:pt x="521" y="177"/>
                  <a:pt x="521" y="177"/>
                </a:cubicBezTo>
                <a:cubicBezTo>
                  <a:pt x="509" y="189"/>
                  <a:pt x="512" y="207"/>
                  <a:pt x="526" y="216"/>
                </a:cubicBezTo>
                <a:close/>
                <a:moveTo>
                  <a:pt x="685" y="93"/>
                </a:moveTo>
                <a:cubicBezTo>
                  <a:pt x="730" y="93"/>
                  <a:pt x="767" y="130"/>
                  <a:pt x="767" y="175"/>
                </a:cubicBezTo>
                <a:cubicBezTo>
                  <a:pt x="767" y="221"/>
                  <a:pt x="730" y="258"/>
                  <a:pt x="685" y="258"/>
                </a:cubicBezTo>
                <a:cubicBezTo>
                  <a:pt x="639" y="258"/>
                  <a:pt x="603" y="221"/>
                  <a:pt x="603" y="175"/>
                </a:cubicBezTo>
                <a:cubicBezTo>
                  <a:pt x="603" y="130"/>
                  <a:pt x="639" y="93"/>
                  <a:pt x="685" y="93"/>
                </a:cubicBezTo>
                <a:close/>
                <a:moveTo>
                  <a:pt x="685" y="93"/>
                </a:moveTo>
                <a:cubicBezTo>
                  <a:pt x="685" y="93"/>
                  <a:pt x="685" y="93"/>
                  <a:pt x="685" y="93"/>
                </a:cubicBezTo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 sz="1350"/>
          </a:p>
        </p:txBody>
      </p:sp>
      <p:sp>
        <p:nvSpPr>
          <p:cNvPr id="26" name="Freeform 177"/>
          <p:cNvSpPr>
            <a:spLocks noEditPoints="1"/>
          </p:cNvSpPr>
          <p:nvPr/>
        </p:nvSpPr>
        <p:spPr>
          <a:xfrm>
            <a:off x="5543482" y="2835873"/>
            <a:ext cx="329804" cy="347663"/>
          </a:xfrm>
          <a:custGeom>
            <a:avLst/>
            <a:gdLst/>
            <a:ahLst/>
            <a:cxnLst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</a:cxnLst>
            <a:rect l="0" t="0" r="0" b="0"/>
            <a:pathLst>
              <a:path w="360" h="380">
                <a:moveTo>
                  <a:pt x="350" y="180"/>
                </a:moveTo>
                <a:cubicBezTo>
                  <a:pt x="295" y="180"/>
                  <a:pt x="68" y="180"/>
                  <a:pt x="10" y="180"/>
                </a:cubicBezTo>
                <a:cubicBezTo>
                  <a:pt x="0" y="180"/>
                  <a:pt x="0" y="176"/>
                  <a:pt x="5" y="171"/>
                </a:cubicBezTo>
                <a:cubicBezTo>
                  <a:pt x="36" y="140"/>
                  <a:pt x="138" y="40"/>
                  <a:pt x="170" y="8"/>
                </a:cubicBezTo>
                <a:cubicBezTo>
                  <a:pt x="178" y="0"/>
                  <a:pt x="180" y="0"/>
                  <a:pt x="189" y="9"/>
                </a:cubicBezTo>
                <a:cubicBezTo>
                  <a:pt x="201" y="21"/>
                  <a:pt x="225" y="44"/>
                  <a:pt x="250" y="69"/>
                </a:cubicBezTo>
                <a:cubicBezTo>
                  <a:pt x="250" y="45"/>
                  <a:pt x="250" y="45"/>
                  <a:pt x="250" y="45"/>
                </a:cubicBezTo>
                <a:cubicBezTo>
                  <a:pt x="281" y="45"/>
                  <a:pt x="281" y="45"/>
                  <a:pt x="281" y="45"/>
                </a:cubicBezTo>
                <a:cubicBezTo>
                  <a:pt x="281" y="100"/>
                  <a:pt x="281" y="100"/>
                  <a:pt x="281" y="100"/>
                </a:cubicBezTo>
                <a:cubicBezTo>
                  <a:pt x="311" y="129"/>
                  <a:pt x="339" y="158"/>
                  <a:pt x="353" y="171"/>
                </a:cubicBezTo>
                <a:cubicBezTo>
                  <a:pt x="358" y="176"/>
                  <a:pt x="360" y="180"/>
                  <a:pt x="350" y="180"/>
                </a:cubicBezTo>
                <a:close/>
                <a:moveTo>
                  <a:pt x="314" y="367"/>
                </a:moveTo>
                <a:cubicBezTo>
                  <a:pt x="314" y="376"/>
                  <a:pt x="310" y="380"/>
                  <a:pt x="300" y="380"/>
                </a:cubicBezTo>
                <a:cubicBezTo>
                  <a:pt x="269" y="380"/>
                  <a:pt x="194" y="380"/>
                  <a:pt x="194" y="380"/>
                </a:cubicBezTo>
                <a:cubicBezTo>
                  <a:pt x="194" y="302"/>
                  <a:pt x="194" y="302"/>
                  <a:pt x="194" y="302"/>
                </a:cubicBezTo>
                <a:cubicBezTo>
                  <a:pt x="146" y="302"/>
                  <a:pt x="146" y="302"/>
                  <a:pt x="146" y="302"/>
                </a:cubicBezTo>
                <a:cubicBezTo>
                  <a:pt x="146" y="380"/>
                  <a:pt x="146" y="380"/>
                  <a:pt x="146" y="380"/>
                </a:cubicBezTo>
                <a:cubicBezTo>
                  <a:pt x="146" y="380"/>
                  <a:pt x="86" y="380"/>
                  <a:pt x="58" y="380"/>
                </a:cubicBezTo>
                <a:cubicBezTo>
                  <a:pt x="49" y="380"/>
                  <a:pt x="44" y="375"/>
                  <a:pt x="44" y="366"/>
                </a:cubicBezTo>
                <a:cubicBezTo>
                  <a:pt x="44" y="322"/>
                  <a:pt x="44" y="188"/>
                  <a:pt x="44" y="188"/>
                </a:cubicBezTo>
                <a:cubicBezTo>
                  <a:pt x="314" y="188"/>
                  <a:pt x="314" y="188"/>
                  <a:pt x="314" y="188"/>
                </a:cubicBezTo>
                <a:cubicBezTo>
                  <a:pt x="314" y="188"/>
                  <a:pt x="314" y="323"/>
                  <a:pt x="314" y="367"/>
                </a:cubicBezTo>
                <a:close/>
                <a:moveTo>
                  <a:pt x="273" y="242"/>
                </a:moveTo>
                <a:cubicBezTo>
                  <a:pt x="225" y="242"/>
                  <a:pt x="225" y="242"/>
                  <a:pt x="225" y="242"/>
                </a:cubicBezTo>
                <a:cubicBezTo>
                  <a:pt x="225" y="282"/>
                  <a:pt x="225" y="282"/>
                  <a:pt x="225" y="282"/>
                </a:cubicBezTo>
                <a:cubicBezTo>
                  <a:pt x="273" y="282"/>
                  <a:pt x="273" y="282"/>
                  <a:pt x="273" y="282"/>
                </a:cubicBezTo>
                <a:cubicBezTo>
                  <a:pt x="273" y="242"/>
                  <a:pt x="273" y="242"/>
                  <a:pt x="273" y="242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 sz="1350"/>
          </a:p>
        </p:txBody>
      </p:sp>
      <p:grpSp>
        <p:nvGrpSpPr>
          <p:cNvPr id="19" name="组合 1"/>
          <p:cNvGrpSpPr/>
          <p:nvPr/>
        </p:nvGrpSpPr>
        <p:grpSpPr>
          <a:xfrm>
            <a:off x="931001" y="2735172"/>
            <a:ext cx="1018540" cy="881380"/>
            <a:chOff x="7867650" y="287030"/>
            <a:chExt cx="2647950" cy="2282716"/>
          </a:xfrm>
        </p:grpSpPr>
        <p:sp>
          <p:nvSpPr>
            <p:cNvPr id="28" name="六边形 27"/>
            <p:cNvSpPr/>
            <p:nvPr/>
          </p:nvSpPr>
          <p:spPr>
            <a:xfrm>
              <a:off x="7867650" y="287030"/>
              <a:ext cx="2647950" cy="2282716"/>
            </a:xfrm>
            <a:prstGeom prst="hexagon">
              <a:avLst/>
            </a:prstGeom>
            <a:gradFill flip="none" rotWithShape="1">
              <a:gsLst>
                <a:gs pos="0">
                  <a:schemeClr val="bg1">
                    <a:lumMod val="83000"/>
                  </a:schemeClr>
                </a:gs>
                <a:gs pos="100000">
                  <a:schemeClr val="bg1"/>
                </a:gs>
              </a:gsLst>
              <a:lin ang="13500000" scaled="1"/>
              <a:tileRect/>
            </a:gradFill>
            <a:ln>
              <a:noFill/>
            </a:ln>
            <a:effectLst>
              <a:outerShdw blurRad="381000" dist="190500" dir="2700000" algn="tl" rotWithShape="0">
                <a:prstClr val="black">
                  <a:alpha val="40000"/>
                </a:prstClr>
              </a:outerShdw>
              <a:softEdge rad="381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六边形 28"/>
            <p:cNvSpPr/>
            <p:nvPr/>
          </p:nvSpPr>
          <p:spPr>
            <a:xfrm>
              <a:off x="7867650" y="287030"/>
              <a:ext cx="2647950" cy="2282716"/>
            </a:xfrm>
            <a:prstGeom prst="hexagon">
              <a:avLst/>
            </a:prstGeom>
            <a:gradFill flip="none" rotWithShape="1">
              <a:gsLst>
                <a:gs pos="0">
                  <a:srgbClr val="007BD3"/>
                </a:gs>
                <a:gs pos="100000">
                  <a:srgbClr val="034373"/>
                </a:gs>
              </a:gsLst>
              <a:lin ang="2700000" scaled="0"/>
            </a:gradFill>
            <a:ln w="76200">
              <a:gradFill flip="none" rotWithShape="1">
                <a:gsLst>
                  <a:gs pos="0">
                    <a:schemeClr val="accent1">
                      <a:lumMod val="0"/>
                      <a:lumOff val="100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softEdge rad="381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0" name="Freeform 170"/>
          <p:cNvSpPr>
            <a:spLocks noEditPoints="1"/>
          </p:cNvSpPr>
          <p:nvPr/>
        </p:nvSpPr>
        <p:spPr>
          <a:xfrm>
            <a:off x="1316764" y="3008513"/>
            <a:ext cx="314325" cy="265510"/>
          </a:xfrm>
          <a:custGeom>
            <a:avLst/>
            <a:gdLst/>
            <a:ahLst/>
            <a:cxnLst>
              <a:cxn ang="0">
                <a:pos x="2147483647" y="2147483647"/>
              </a:cxn>
              <a:cxn ang="0">
                <a:pos x="2147483647" y="2147483647"/>
              </a:cxn>
              <a:cxn ang="0">
                <a:pos x="0" y="2147483647"/>
              </a:cxn>
              <a:cxn ang="0">
                <a:pos x="0" y="2147483647"/>
              </a:cxn>
              <a:cxn ang="0">
                <a:pos x="2147483647" y="0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</a:cxnLst>
            <a:rect l="0" t="0" r="0" b="0"/>
            <a:pathLst>
              <a:path w="256" h="216">
                <a:moveTo>
                  <a:pt x="244" y="216"/>
                </a:moveTo>
                <a:cubicBezTo>
                  <a:pt x="12" y="216"/>
                  <a:pt x="12" y="216"/>
                  <a:pt x="12" y="216"/>
                </a:cubicBezTo>
                <a:cubicBezTo>
                  <a:pt x="5" y="216"/>
                  <a:pt x="0" y="211"/>
                  <a:pt x="0" y="204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5"/>
                  <a:pt x="5" y="0"/>
                  <a:pt x="12" y="0"/>
                </a:cubicBezTo>
                <a:cubicBezTo>
                  <a:pt x="19" y="0"/>
                  <a:pt x="24" y="5"/>
                  <a:pt x="24" y="12"/>
                </a:cubicBezTo>
                <a:cubicBezTo>
                  <a:pt x="24" y="164"/>
                  <a:pt x="24" y="164"/>
                  <a:pt x="24" y="164"/>
                </a:cubicBezTo>
                <a:cubicBezTo>
                  <a:pt x="24" y="192"/>
                  <a:pt x="24" y="192"/>
                  <a:pt x="24" y="192"/>
                </a:cubicBezTo>
                <a:cubicBezTo>
                  <a:pt x="244" y="192"/>
                  <a:pt x="244" y="192"/>
                  <a:pt x="244" y="192"/>
                </a:cubicBezTo>
                <a:cubicBezTo>
                  <a:pt x="251" y="192"/>
                  <a:pt x="256" y="197"/>
                  <a:pt x="256" y="204"/>
                </a:cubicBezTo>
                <a:cubicBezTo>
                  <a:pt x="256" y="211"/>
                  <a:pt x="251" y="216"/>
                  <a:pt x="244" y="216"/>
                </a:cubicBezTo>
                <a:moveTo>
                  <a:pt x="216" y="180"/>
                </a:moveTo>
                <a:cubicBezTo>
                  <a:pt x="192" y="180"/>
                  <a:pt x="192" y="180"/>
                  <a:pt x="192" y="180"/>
                </a:cubicBezTo>
                <a:cubicBezTo>
                  <a:pt x="185" y="180"/>
                  <a:pt x="180" y="175"/>
                  <a:pt x="180" y="168"/>
                </a:cubicBezTo>
                <a:cubicBezTo>
                  <a:pt x="180" y="84"/>
                  <a:pt x="180" y="84"/>
                  <a:pt x="180" y="84"/>
                </a:cubicBezTo>
                <a:cubicBezTo>
                  <a:pt x="180" y="77"/>
                  <a:pt x="185" y="72"/>
                  <a:pt x="192" y="72"/>
                </a:cubicBezTo>
                <a:cubicBezTo>
                  <a:pt x="216" y="72"/>
                  <a:pt x="216" y="72"/>
                  <a:pt x="216" y="72"/>
                </a:cubicBezTo>
                <a:cubicBezTo>
                  <a:pt x="223" y="72"/>
                  <a:pt x="228" y="77"/>
                  <a:pt x="228" y="84"/>
                </a:cubicBezTo>
                <a:cubicBezTo>
                  <a:pt x="228" y="168"/>
                  <a:pt x="228" y="168"/>
                  <a:pt x="228" y="168"/>
                </a:cubicBezTo>
                <a:cubicBezTo>
                  <a:pt x="228" y="175"/>
                  <a:pt x="223" y="180"/>
                  <a:pt x="216" y="180"/>
                </a:cubicBezTo>
                <a:moveTo>
                  <a:pt x="148" y="180"/>
                </a:moveTo>
                <a:cubicBezTo>
                  <a:pt x="124" y="180"/>
                  <a:pt x="124" y="180"/>
                  <a:pt x="124" y="180"/>
                </a:cubicBezTo>
                <a:cubicBezTo>
                  <a:pt x="117" y="180"/>
                  <a:pt x="112" y="175"/>
                  <a:pt x="112" y="168"/>
                </a:cubicBezTo>
                <a:cubicBezTo>
                  <a:pt x="112" y="36"/>
                  <a:pt x="112" y="36"/>
                  <a:pt x="112" y="36"/>
                </a:cubicBezTo>
                <a:cubicBezTo>
                  <a:pt x="112" y="29"/>
                  <a:pt x="117" y="24"/>
                  <a:pt x="124" y="24"/>
                </a:cubicBezTo>
                <a:cubicBezTo>
                  <a:pt x="148" y="24"/>
                  <a:pt x="148" y="24"/>
                  <a:pt x="148" y="24"/>
                </a:cubicBezTo>
                <a:cubicBezTo>
                  <a:pt x="155" y="24"/>
                  <a:pt x="160" y="29"/>
                  <a:pt x="160" y="36"/>
                </a:cubicBezTo>
                <a:cubicBezTo>
                  <a:pt x="160" y="168"/>
                  <a:pt x="160" y="168"/>
                  <a:pt x="160" y="168"/>
                </a:cubicBezTo>
                <a:cubicBezTo>
                  <a:pt x="160" y="175"/>
                  <a:pt x="155" y="180"/>
                  <a:pt x="148" y="180"/>
                </a:cubicBezTo>
                <a:moveTo>
                  <a:pt x="80" y="180"/>
                </a:moveTo>
                <a:cubicBezTo>
                  <a:pt x="56" y="180"/>
                  <a:pt x="56" y="180"/>
                  <a:pt x="56" y="180"/>
                </a:cubicBezTo>
                <a:cubicBezTo>
                  <a:pt x="49" y="180"/>
                  <a:pt x="44" y="175"/>
                  <a:pt x="44" y="168"/>
                </a:cubicBezTo>
                <a:cubicBezTo>
                  <a:pt x="44" y="144"/>
                  <a:pt x="44" y="144"/>
                  <a:pt x="44" y="144"/>
                </a:cubicBezTo>
                <a:cubicBezTo>
                  <a:pt x="44" y="137"/>
                  <a:pt x="49" y="132"/>
                  <a:pt x="56" y="132"/>
                </a:cubicBezTo>
                <a:cubicBezTo>
                  <a:pt x="80" y="132"/>
                  <a:pt x="80" y="132"/>
                  <a:pt x="80" y="132"/>
                </a:cubicBezTo>
                <a:cubicBezTo>
                  <a:pt x="87" y="132"/>
                  <a:pt x="92" y="137"/>
                  <a:pt x="92" y="144"/>
                </a:cubicBezTo>
                <a:cubicBezTo>
                  <a:pt x="92" y="168"/>
                  <a:pt x="92" y="168"/>
                  <a:pt x="92" y="168"/>
                </a:cubicBezTo>
                <a:cubicBezTo>
                  <a:pt x="92" y="175"/>
                  <a:pt x="87" y="180"/>
                  <a:pt x="80" y="180"/>
                </a:cubicBezTo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 sz="1350"/>
          </a:p>
        </p:txBody>
      </p:sp>
      <p:sp>
        <p:nvSpPr>
          <p:cNvPr id="31" name="矩形 30"/>
          <p:cNvSpPr/>
          <p:nvPr/>
        </p:nvSpPr>
        <p:spPr>
          <a:xfrm>
            <a:off x="999643" y="2253925"/>
            <a:ext cx="10054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航空航天</a:t>
            </a:r>
            <a:endParaRPr lang="zh-CN" altLang="en-US" sz="16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2481117" y="2597703"/>
            <a:ext cx="8002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互联网</a:t>
            </a:r>
            <a:endParaRPr lang="zh-CN" altLang="en-US" sz="16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3895243" y="3363246"/>
            <a:ext cx="10054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移动通信</a:t>
            </a:r>
            <a:endParaRPr lang="zh-CN" altLang="en-US" sz="16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5245579" y="2034181"/>
            <a:ext cx="10054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有线电视</a:t>
            </a:r>
            <a:endParaRPr lang="zh-CN" altLang="en-US" sz="16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Freeform 5"/>
          <p:cNvSpPr>
            <a:spLocks noEditPoints="1"/>
          </p:cNvSpPr>
          <p:nvPr/>
        </p:nvSpPr>
        <p:spPr>
          <a:xfrm>
            <a:off x="4125614" y="2514570"/>
            <a:ext cx="327422" cy="317897"/>
          </a:xfrm>
          <a:custGeom>
            <a:avLst/>
            <a:gdLst/>
            <a:ahLst/>
            <a:cxnLst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0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</a:cxnLst>
            <a:rect l="0" t="0" r="0" b="0"/>
            <a:pathLst>
              <a:path w="683" h="662">
                <a:moveTo>
                  <a:pt x="680" y="78"/>
                </a:moveTo>
                <a:cubicBezTo>
                  <a:pt x="678" y="75"/>
                  <a:pt x="675" y="73"/>
                  <a:pt x="671" y="73"/>
                </a:cubicBezTo>
                <a:cubicBezTo>
                  <a:pt x="580" y="73"/>
                  <a:pt x="580" y="73"/>
                  <a:pt x="580" y="73"/>
                </a:cubicBezTo>
                <a:cubicBezTo>
                  <a:pt x="577" y="49"/>
                  <a:pt x="571" y="32"/>
                  <a:pt x="569" y="25"/>
                </a:cubicBezTo>
                <a:cubicBezTo>
                  <a:pt x="572" y="23"/>
                  <a:pt x="574" y="20"/>
                  <a:pt x="576" y="18"/>
                </a:cubicBezTo>
                <a:cubicBezTo>
                  <a:pt x="580" y="14"/>
                  <a:pt x="580" y="8"/>
                  <a:pt x="576" y="4"/>
                </a:cubicBezTo>
                <a:cubicBezTo>
                  <a:pt x="575" y="3"/>
                  <a:pt x="574" y="2"/>
                  <a:pt x="572" y="1"/>
                </a:cubicBezTo>
                <a:cubicBezTo>
                  <a:pt x="571" y="1"/>
                  <a:pt x="569" y="0"/>
                  <a:pt x="567" y="0"/>
                </a:cubicBezTo>
                <a:cubicBezTo>
                  <a:pt x="116" y="0"/>
                  <a:pt x="116" y="0"/>
                  <a:pt x="116" y="0"/>
                </a:cubicBezTo>
                <a:cubicBezTo>
                  <a:pt x="114" y="0"/>
                  <a:pt x="112" y="1"/>
                  <a:pt x="111" y="1"/>
                </a:cubicBezTo>
                <a:cubicBezTo>
                  <a:pt x="109" y="2"/>
                  <a:pt x="108" y="3"/>
                  <a:pt x="107" y="4"/>
                </a:cubicBezTo>
                <a:cubicBezTo>
                  <a:pt x="103" y="8"/>
                  <a:pt x="103" y="14"/>
                  <a:pt x="107" y="18"/>
                </a:cubicBezTo>
                <a:cubicBezTo>
                  <a:pt x="109" y="20"/>
                  <a:pt x="111" y="23"/>
                  <a:pt x="114" y="25"/>
                </a:cubicBezTo>
                <a:cubicBezTo>
                  <a:pt x="112" y="32"/>
                  <a:pt x="107" y="49"/>
                  <a:pt x="103" y="73"/>
                </a:cubicBezTo>
                <a:cubicBezTo>
                  <a:pt x="13" y="73"/>
                  <a:pt x="13" y="73"/>
                  <a:pt x="13" y="73"/>
                </a:cubicBezTo>
                <a:cubicBezTo>
                  <a:pt x="8" y="73"/>
                  <a:pt x="6" y="75"/>
                  <a:pt x="4" y="77"/>
                </a:cubicBezTo>
                <a:cubicBezTo>
                  <a:pt x="1" y="79"/>
                  <a:pt x="0" y="82"/>
                  <a:pt x="0" y="85"/>
                </a:cubicBezTo>
                <a:cubicBezTo>
                  <a:pt x="5" y="147"/>
                  <a:pt x="28" y="206"/>
                  <a:pt x="67" y="254"/>
                </a:cubicBezTo>
                <a:cubicBezTo>
                  <a:pt x="108" y="304"/>
                  <a:pt x="165" y="341"/>
                  <a:pt x="228" y="357"/>
                </a:cubicBezTo>
                <a:cubicBezTo>
                  <a:pt x="225" y="368"/>
                  <a:pt x="224" y="385"/>
                  <a:pt x="241" y="392"/>
                </a:cubicBezTo>
                <a:cubicBezTo>
                  <a:pt x="253" y="397"/>
                  <a:pt x="266" y="403"/>
                  <a:pt x="275" y="413"/>
                </a:cubicBezTo>
                <a:cubicBezTo>
                  <a:pt x="284" y="423"/>
                  <a:pt x="281" y="435"/>
                  <a:pt x="271" y="444"/>
                </a:cubicBezTo>
                <a:cubicBezTo>
                  <a:pt x="268" y="447"/>
                  <a:pt x="267" y="450"/>
                  <a:pt x="268" y="455"/>
                </a:cubicBezTo>
                <a:cubicBezTo>
                  <a:pt x="292" y="590"/>
                  <a:pt x="292" y="590"/>
                  <a:pt x="292" y="590"/>
                </a:cubicBezTo>
                <a:cubicBezTo>
                  <a:pt x="269" y="590"/>
                  <a:pt x="269" y="590"/>
                  <a:pt x="269" y="590"/>
                </a:cubicBezTo>
                <a:cubicBezTo>
                  <a:pt x="264" y="590"/>
                  <a:pt x="258" y="591"/>
                  <a:pt x="254" y="594"/>
                </a:cubicBezTo>
                <a:cubicBezTo>
                  <a:pt x="212" y="617"/>
                  <a:pt x="212" y="617"/>
                  <a:pt x="212" y="617"/>
                </a:cubicBezTo>
                <a:cubicBezTo>
                  <a:pt x="208" y="619"/>
                  <a:pt x="204" y="624"/>
                  <a:pt x="204" y="629"/>
                </a:cubicBezTo>
                <a:cubicBezTo>
                  <a:pt x="204" y="654"/>
                  <a:pt x="204" y="654"/>
                  <a:pt x="204" y="654"/>
                </a:cubicBezTo>
                <a:cubicBezTo>
                  <a:pt x="204" y="659"/>
                  <a:pt x="208" y="662"/>
                  <a:pt x="213" y="662"/>
                </a:cubicBezTo>
                <a:cubicBezTo>
                  <a:pt x="471" y="662"/>
                  <a:pt x="471" y="662"/>
                  <a:pt x="471" y="662"/>
                </a:cubicBezTo>
                <a:cubicBezTo>
                  <a:pt x="475" y="662"/>
                  <a:pt x="479" y="659"/>
                  <a:pt x="479" y="654"/>
                </a:cubicBezTo>
                <a:cubicBezTo>
                  <a:pt x="479" y="628"/>
                  <a:pt x="479" y="628"/>
                  <a:pt x="479" y="628"/>
                </a:cubicBezTo>
                <a:cubicBezTo>
                  <a:pt x="479" y="624"/>
                  <a:pt x="476" y="619"/>
                  <a:pt x="472" y="617"/>
                </a:cubicBezTo>
                <a:cubicBezTo>
                  <a:pt x="461" y="611"/>
                  <a:pt x="440" y="600"/>
                  <a:pt x="429" y="594"/>
                </a:cubicBezTo>
                <a:cubicBezTo>
                  <a:pt x="426" y="591"/>
                  <a:pt x="419" y="590"/>
                  <a:pt x="414" y="590"/>
                </a:cubicBezTo>
                <a:cubicBezTo>
                  <a:pt x="392" y="590"/>
                  <a:pt x="392" y="590"/>
                  <a:pt x="392" y="590"/>
                </a:cubicBezTo>
                <a:cubicBezTo>
                  <a:pt x="392" y="590"/>
                  <a:pt x="415" y="456"/>
                  <a:pt x="416" y="455"/>
                </a:cubicBezTo>
                <a:cubicBezTo>
                  <a:pt x="416" y="452"/>
                  <a:pt x="416" y="448"/>
                  <a:pt x="414" y="446"/>
                </a:cubicBezTo>
                <a:cubicBezTo>
                  <a:pt x="411" y="443"/>
                  <a:pt x="408" y="440"/>
                  <a:pt x="406" y="437"/>
                </a:cubicBezTo>
                <a:cubicBezTo>
                  <a:pt x="403" y="432"/>
                  <a:pt x="402" y="427"/>
                  <a:pt x="403" y="421"/>
                </a:cubicBezTo>
                <a:cubicBezTo>
                  <a:pt x="407" y="409"/>
                  <a:pt x="421" y="402"/>
                  <a:pt x="431" y="397"/>
                </a:cubicBezTo>
                <a:cubicBezTo>
                  <a:pt x="435" y="395"/>
                  <a:pt x="438" y="394"/>
                  <a:pt x="442" y="392"/>
                </a:cubicBezTo>
                <a:cubicBezTo>
                  <a:pt x="460" y="385"/>
                  <a:pt x="458" y="368"/>
                  <a:pt x="455" y="357"/>
                </a:cubicBezTo>
                <a:cubicBezTo>
                  <a:pt x="518" y="340"/>
                  <a:pt x="575" y="304"/>
                  <a:pt x="616" y="254"/>
                </a:cubicBezTo>
                <a:cubicBezTo>
                  <a:pt x="655" y="206"/>
                  <a:pt x="679" y="147"/>
                  <a:pt x="683" y="85"/>
                </a:cubicBezTo>
                <a:cubicBezTo>
                  <a:pt x="683" y="83"/>
                  <a:pt x="682" y="80"/>
                  <a:pt x="680" y="78"/>
                </a:cubicBezTo>
                <a:close/>
                <a:moveTo>
                  <a:pt x="146" y="288"/>
                </a:moveTo>
                <a:cubicBezTo>
                  <a:pt x="133" y="279"/>
                  <a:pt x="125" y="273"/>
                  <a:pt x="114" y="263"/>
                </a:cubicBezTo>
                <a:cubicBezTo>
                  <a:pt x="108" y="257"/>
                  <a:pt x="101" y="251"/>
                  <a:pt x="95" y="244"/>
                </a:cubicBezTo>
                <a:cubicBezTo>
                  <a:pt x="91" y="241"/>
                  <a:pt x="88" y="237"/>
                  <a:pt x="85" y="234"/>
                </a:cubicBezTo>
                <a:cubicBezTo>
                  <a:pt x="84" y="232"/>
                  <a:pt x="82" y="230"/>
                  <a:pt x="81" y="229"/>
                </a:cubicBezTo>
                <a:cubicBezTo>
                  <a:pt x="80" y="228"/>
                  <a:pt x="80" y="227"/>
                  <a:pt x="79" y="226"/>
                </a:cubicBezTo>
                <a:cubicBezTo>
                  <a:pt x="79" y="226"/>
                  <a:pt x="78" y="225"/>
                  <a:pt x="78" y="224"/>
                </a:cubicBezTo>
                <a:cubicBezTo>
                  <a:pt x="67" y="210"/>
                  <a:pt x="57" y="195"/>
                  <a:pt x="49" y="179"/>
                </a:cubicBezTo>
                <a:cubicBezTo>
                  <a:pt x="47" y="175"/>
                  <a:pt x="45" y="171"/>
                  <a:pt x="43" y="166"/>
                </a:cubicBezTo>
                <a:cubicBezTo>
                  <a:pt x="42" y="163"/>
                  <a:pt x="42" y="163"/>
                  <a:pt x="42" y="163"/>
                </a:cubicBezTo>
                <a:cubicBezTo>
                  <a:pt x="42" y="163"/>
                  <a:pt x="41" y="161"/>
                  <a:pt x="41" y="161"/>
                </a:cubicBezTo>
                <a:cubicBezTo>
                  <a:pt x="40" y="159"/>
                  <a:pt x="40" y="158"/>
                  <a:pt x="39" y="156"/>
                </a:cubicBezTo>
                <a:cubicBezTo>
                  <a:pt x="36" y="147"/>
                  <a:pt x="33" y="139"/>
                  <a:pt x="30" y="130"/>
                </a:cubicBezTo>
                <a:cubicBezTo>
                  <a:pt x="28" y="121"/>
                  <a:pt x="26" y="112"/>
                  <a:pt x="24" y="103"/>
                </a:cubicBezTo>
                <a:cubicBezTo>
                  <a:pt x="24" y="101"/>
                  <a:pt x="23" y="99"/>
                  <a:pt x="23" y="97"/>
                </a:cubicBezTo>
                <a:cubicBezTo>
                  <a:pt x="97" y="97"/>
                  <a:pt x="97" y="97"/>
                  <a:pt x="97" y="97"/>
                </a:cubicBezTo>
                <a:cubicBezTo>
                  <a:pt x="93" y="159"/>
                  <a:pt x="105" y="244"/>
                  <a:pt x="180" y="307"/>
                </a:cubicBezTo>
                <a:cubicBezTo>
                  <a:pt x="168" y="301"/>
                  <a:pt x="156" y="295"/>
                  <a:pt x="146" y="288"/>
                </a:cubicBezTo>
                <a:close/>
                <a:moveTo>
                  <a:pt x="453" y="141"/>
                </a:moveTo>
                <a:cubicBezTo>
                  <a:pt x="388" y="188"/>
                  <a:pt x="388" y="188"/>
                  <a:pt x="388" y="188"/>
                </a:cubicBezTo>
                <a:cubicBezTo>
                  <a:pt x="413" y="266"/>
                  <a:pt x="413" y="266"/>
                  <a:pt x="413" y="266"/>
                </a:cubicBezTo>
                <a:cubicBezTo>
                  <a:pt x="415" y="271"/>
                  <a:pt x="412" y="273"/>
                  <a:pt x="408" y="270"/>
                </a:cubicBezTo>
                <a:cubicBezTo>
                  <a:pt x="342" y="222"/>
                  <a:pt x="342" y="222"/>
                  <a:pt x="342" y="222"/>
                </a:cubicBezTo>
                <a:cubicBezTo>
                  <a:pt x="276" y="270"/>
                  <a:pt x="276" y="270"/>
                  <a:pt x="276" y="270"/>
                </a:cubicBezTo>
                <a:cubicBezTo>
                  <a:pt x="271" y="273"/>
                  <a:pt x="269" y="271"/>
                  <a:pt x="271" y="266"/>
                </a:cubicBezTo>
                <a:cubicBezTo>
                  <a:pt x="296" y="188"/>
                  <a:pt x="296" y="188"/>
                  <a:pt x="296" y="188"/>
                </a:cubicBezTo>
                <a:cubicBezTo>
                  <a:pt x="230" y="141"/>
                  <a:pt x="230" y="141"/>
                  <a:pt x="230" y="141"/>
                </a:cubicBezTo>
                <a:cubicBezTo>
                  <a:pt x="225" y="137"/>
                  <a:pt x="226" y="135"/>
                  <a:pt x="232" y="135"/>
                </a:cubicBezTo>
                <a:cubicBezTo>
                  <a:pt x="314" y="135"/>
                  <a:pt x="314" y="135"/>
                  <a:pt x="314" y="135"/>
                </a:cubicBezTo>
                <a:cubicBezTo>
                  <a:pt x="339" y="57"/>
                  <a:pt x="339" y="57"/>
                  <a:pt x="339" y="57"/>
                </a:cubicBezTo>
                <a:cubicBezTo>
                  <a:pt x="340" y="52"/>
                  <a:pt x="343" y="52"/>
                  <a:pt x="345" y="57"/>
                </a:cubicBezTo>
                <a:cubicBezTo>
                  <a:pt x="370" y="135"/>
                  <a:pt x="370" y="135"/>
                  <a:pt x="370" y="135"/>
                </a:cubicBezTo>
                <a:cubicBezTo>
                  <a:pt x="452" y="135"/>
                  <a:pt x="452" y="135"/>
                  <a:pt x="452" y="135"/>
                </a:cubicBezTo>
                <a:cubicBezTo>
                  <a:pt x="457" y="134"/>
                  <a:pt x="458" y="137"/>
                  <a:pt x="453" y="141"/>
                </a:cubicBezTo>
                <a:close/>
                <a:moveTo>
                  <a:pt x="653" y="103"/>
                </a:moveTo>
                <a:cubicBezTo>
                  <a:pt x="651" y="112"/>
                  <a:pt x="649" y="121"/>
                  <a:pt x="647" y="130"/>
                </a:cubicBezTo>
                <a:cubicBezTo>
                  <a:pt x="644" y="139"/>
                  <a:pt x="641" y="147"/>
                  <a:pt x="638" y="156"/>
                </a:cubicBezTo>
                <a:cubicBezTo>
                  <a:pt x="637" y="158"/>
                  <a:pt x="636" y="159"/>
                  <a:pt x="636" y="161"/>
                </a:cubicBezTo>
                <a:cubicBezTo>
                  <a:pt x="636" y="161"/>
                  <a:pt x="635" y="163"/>
                  <a:pt x="635" y="163"/>
                </a:cubicBezTo>
                <a:cubicBezTo>
                  <a:pt x="634" y="166"/>
                  <a:pt x="634" y="166"/>
                  <a:pt x="634" y="166"/>
                </a:cubicBezTo>
                <a:cubicBezTo>
                  <a:pt x="632" y="171"/>
                  <a:pt x="630" y="175"/>
                  <a:pt x="627" y="179"/>
                </a:cubicBezTo>
                <a:cubicBezTo>
                  <a:pt x="619" y="195"/>
                  <a:pt x="610" y="210"/>
                  <a:pt x="599" y="224"/>
                </a:cubicBezTo>
                <a:cubicBezTo>
                  <a:pt x="599" y="225"/>
                  <a:pt x="598" y="226"/>
                  <a:pt x="598" y="226"/>
                </a:cubicBezTo>
                <a:cubicBezTo>
                  <a:pt x="597" y="227"/>
                  <a:pt x="596" y="228"/>
                  <a:pt x="596" y="229"/>
                </a:cubicBezTo>
                <a:cubicBezTo>
                  <a:pt x="594" y="230"/>
                  <a:pt x="593" y="232"/>
                  <a:pt x="591" y="234"/>
                </a:cubicBezTo>
                <a:cubicBezTo>
                  <a:pt x="588" y="237"/>
                  <a:pt x="585" y="241"/>
                  <a:pt x="582" y="244"/>
                </a:cubicBezTo>
                <a:cubicBezTo>
                  <a:pt x="576" y="251"/>
                  <a:pt x="569" y="257"/>
                  <a:pt x="563" y="263"/>
                </a:cubicBezTo>
                <a:cubicBezTo>
                  <a:pt x="551" y="273"/>
                  <a:pt x="544" y="279"/>
                  <a:pt x="531" y="288"/>
                </a:cubicBezTo>
                <a:cubicBezTo>
                  <a:pt x="520" y="295"/>
                  <a:pt x="509" y="301"/>
                  <a:pt x="497" y="307"/>
                </a:cubicBezTo>
                <a:cubicBezTo>
                  <a:pt x="571" y="244"/>
                  <a:pt x="584" y="159"/>
                  <a:pt x="580" y="97"/>
                </a:cubicBezTo>
                <a:cubicBezTo>
                  <a:pt x="654" y="97"/>
                  <a:pt x="654" y="97"/>
                  <a:pt x="654" y="97"/>
                </a:cubicBezTo>
                <a:cubicBezTo>
                  <a:pt x="653" y="99"/>
                  <a:pt x="653" y="101"/>
                  <a:pt x="653" y="103"/>
                </a:cubicBezTo>
                <a:close/>
                <a:moveTo>
                  <a:pt x="653" y="103"/>
                </a:moveTo>
                <a:cubicBezTo>
                  <a:pt x="653" y="103"/>
                  <a:pt x="653" y="103"/>
                  <a:pt x="653" y="103"/>
                </a:cubicBezTo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 sz="1350"/>
          </a:p>
        </p:txBody>
      </p:sp>
      <p:pic>
        <p:nvPicPr>
          <p:cNvPr id="41" name="Picture 4" descr="F:\！2023-2024(1)任务\2 修改PPT\2 通原\! 通原最新版PPT(2023.12.21)\插图\第1章 绪论\补2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54437" y="3888973"/>
            <a:ext cx="1457140" cy="1093200"/>
          </a:xfrm>
          <a:prstGeom prst="rect">
            <a:avLst/>
          </a:prstGeom>
          <a:noFill/>
        </p:spPr>
      </p:pic>
      <p:pic>
        <p:nvPicPr>
          <p:cNvPr id="42" name="Picture 5" descr="F:\！2023-2024(1)任务\2 修改PPT\2 通原\! 通原最新版PPT(2023.12.21)\插图\第1章 绪论\补3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53411" y="649728"/>
            <a:ext cx="1188041" cy="1528027"/>
          </a:xfrm>
          <a:prstGeom prst="rect">
            <a:avLst/>
          </a:prstGeom>
          <a:noFill/>
        </p:spPr>
      </p:pic>
      <p:pic>
        <p:nvPicPr>
          <p:cNvPr id="43" name="Picture 6" descr="F:\！2023-2024(1)任务\2 修改PPT\2 通原\! 通原最新版PPT(2023.12.21)\插图\第1章 绪论\补4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282545" y="1192310"/>
            <a:ext cx="1513279" cy="1069767"/>
          </a:xfrm>
          <a:prstGeom prst="rect">
            <a:avLst/>
          </a:prstGeom>
          <a:noFill/>
        </p:spPr>
      </p:pic>
      <p:pic>
        <p:nvPicPr>
          <p:cNvPr id="44" name="Picture 3" descr="F:\！2023-2024(1)任务\2 修改PPT\2 通原\! 通原最新版PPT(2023.12.21)\插图\第1章 绪论\补1.jpe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532664" y="3837939"/>
            <a:ext cx="1634761" cy="1082272"/>
          </a:xfrm>
          <a:prstGeom prst="rect">
            <a:avLst/>
          </a:prstGeom>
          <a:noFill/>
        </p:spPr>
      </p:pic>
      <p:pic>
        <p:nvPicPr>
          <p:cNvPr id="45" name="Picture 7" descr="F:\！2023-2024(1)任务\2 修改PPT\2 通原\! 通原最新版PPT(2023.12.21)\插图\第1章 绪论\补5.JPE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816550" y="809159"/>
            <a:ext cx="1701209" cy="1135122"/>
          </a:xfrm>
          <a:prstGeom prst="rect">
            <a:avLst/>
          </a:prstGeom>
          <a:noFill/>
        </p:spPr>
      </p:pic>
      <p:sp>
        <p:nvSpPr>
          <p:cNvPr id="46" name="矩形 45"/>
          <p:cNvSpPr/>
          <p:nvPr/>
        </p:nvSpPr>
        <p:spPr>
          <a:xfrm>
            <a:off x="7205510" y="2133419"/>
            <a:ext cx="10054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无线通信</a:t>
            </a:r>
            <a:endParaRPr lang="zh-CN" altLang="en-US" sz="16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7" name="Picture 2" descr="F:\！2023-2024(1)任务\2 修改PPT\2 通原\! 通原最新版PPT(2023.12.21)\插图\第1章 绪论\补7.jp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6965064" y="2636869"/>
            <a:ext cx="1562247" cy="1562247"/>
          </a:xfrm>
          <a:prstGeom prst="rect">
            <a:avLst/>
          </a:prstGeom>
          <a:noFill/>
        </p:spPr>
      </p:pic>
      <p:sp>
        <p:nvSpPr>
          <p:cNvPr id="48" name="矩形 47"/>
          <p:cNvSpPr/>
          <p:nvPr/>
        </p:nvSpPr>
        <p:spPr>
          <a:xfrm>
            <a:off x="5922515" y="4380433"/>
            <a:ext cx="2723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18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通信原理的应用无处不在</a:t>
            </a:r>
            <a:endParaRPr lang="zh-CN" altLang="en-US" sz="18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矩形 48"/>
          <p:cNvSpPr>
            <a:spLocks noChangeAspect="1" noChangeArrowheads="1"/>
          </p:cNvSpPr>
          <p:nvPr/>
        </p:nvSpPr>
        <p:spPr bwMode="auto">
          <a:xfrm>
            <a:off x="5897528" y="4338083"/>
            <a:ext cx="2768008" cy="435935"/>
          </a:xfrm>
          <a:prstGeom prst="rect">
            <a:avLst/>
          </a:prstGeom>
          <a:noFill/>
          <a:ln w="9525">
            <a:solidFill>
              <a:srgbClr val="0883C8"/>
            </a:solidFill>
            <a:prstDash val="dash"/>
            <a:miter lim="800000"/>
            <a:headEnd/>
            <a:tailEnd/>
          </a:ln>
        </p:spPr>
        <p:txBody>
          <a:bodyPr anchor="ctr"/>
          <a:lstStyle/>
          <a:p>
            <a:pPr algn="ctr"/>
            <a:endParaRPr lang="zh-CN" altLang="en-US">
              <a:latin typeface="宋体" pitchFamily="2" charset="-122"/>
              <a:sym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590089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50" advTm="0">
        <p14:flip dir="r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:\Users\jsj\Desktop\素材cnn sccnn.com_2014111795930119rx61_04 [转换].png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4139952" y="0"/>
            <a:ext cx="5004048" cy="3571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C:\Users\jsj\Desktop\素材cnn sccnn.com_2014111795930119rx61_04 [转换].png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 r="-8270"/>
          <a:stretch>
            <a:fillRect/>
          </a:stretch>
        </p:blipFill>
        <p:spPr bwMode="auto">
          <a:xfrm>
            <a:off x="0" y="2571750"/>
            <a:ext cx="2498024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6" name="矩形 5"/>
          <p:cNvSpPr/>
          <p:nvPr/>
        </p:nvSpPr>
        <p:spPr>
          <a:xfrm>
            <a:off x="0" y="508870"/>
            <a:ext cx="9144000" cy="432702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0" y="476972"/>
            <a:ext cx="9144000" cy="78554"/>
          </a:xfrm>
          <a:prstGeom prst="rect">
            <a:avLst/>
          </a:prstGeom>
          <a:solidFill>
            <a:srgbClr val="E46C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TextBox 9"/>
          <p:cNvSpPr txBox="1"/>
          <p:nvPr/>
        </p:nvSpPr>
        <p:spPr>
          <a:xfrm>
            <a:off x="4199762" y="2741940"/>
            <a:ext cx="1020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 通 信</a:t>
            </a:r>
            <a:endParaRPr lang="zh-CN" altLang="en-US" sz="18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1" name="Picture 3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25569" y="1424776"/>
            <a:ext cx="2389766" cy="1562997"/>
          </a:xfrm>
          <a:prstGeom prst="rect">
            <a:avLst/>
          </a:prstGeom>
        </p:spPr>
      </p:pic>
      <p:pic>
        <p:nvPicPr>
          <p:cNvPr id="64" name="图片 63" descr="5 车载FM.jpe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61069" y="1552415"/>
            <a:ext cx="1952245" cy="1292387"/>
          </a:xfrm>
          <a:prstGeom prst="rect">
            <a:avLst/>
          </a:prstGeom>
        </p:spPr>
      </p:pic>
      <p:pic>
        <p:nvPicPr>
          <p:cNvPr id="85" name="Picture 3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546775" y="786807"/>
            <a:ext cx="2216340" cy="1449570"/>
          </a:xfrm>
          <a:prstGeom prst="rect">
            <a:avLst/>
          </a:prstGeom>
        </p:spPr>
      </p:pic>
      <p:pic>
        <p:nvPicPr>
          <p:cNvPr id="49155" name="Picture 3" descr="F:\！2023-2024(1)任务\2 修改PPT\2 通原\! 通原最新版PPT(2023.12.21)\插图\第1章 绪论\补19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803356" y="893131"/>
            <a:ext cx="1760350" cy="1170689"/>
          </a:xfrm>
          <a:prstGeom prst="rect">
            <a:avLst/>
          </a:prstGeom>
          <a:noFill/>
        </p:spPr>
      </p:pic>
      <p:pic>
        <p:nvPicPr>
          <p:cNvPr id="86" name="Picture 3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494681" y="3342179"/>
            <a:ext cx="2503160" cy="1368046"/>
          </a:xfrm>
          <a:prstGeom prst="rect">
            <a:avLst/>
          </a:prstGeom>
        </p:spPr>
      </p:pic>
      <p:pic>
        <p:nvPicPr>
          <p:cNvPr id="65" name="图片 64" descr="3 有线电视.jp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734465" y="3434318"/>
            <a:ext cx="2055018" cy="1156290"/>
          </a:xfrm>
          <a:prstGeom prst="rect">
            <a:avLst/>
          </a:prstGeom>
        </p:spPr>
      </p:pic>
      <p:pic>
        <p:nvPicPr>
          <p:cNvPr id="87" name="Picture 3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492506" y="3246471"/>
            <a:ext cx="2389766" cy="1562997"/>
          </a:xfrm>
          <a:prstGeom prst="rect">
            <a:avLst/>
          </a:prstGeom>
        </p:spPr>
      </p:pic>
      <p:pic>
        <p:nvPicPr>
          <p:cNvPr id="77" name="图片 76" descr="6 电脑上网.jp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743584" y="3365645"/>
            <a:ext cx="1933132" cy="1288755"/>
          </a:xfrm>
          <a:prstGeom prst="rect">
            <a:avLst/>
          </a:prstGeom>
        </p:spPr>
      </p:pic>
      <p:pic>
        <p:nvPicPr>
          <p:cNvPr id="88" name="Picture 3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215528" y="1339703"/>
            <a:ext cx="2024714" cy="1524009"/>
          </a:xfrm>
          <a:prstGeom prst="rect">
            <a:avLst/>
          </a:prstGeom>
        </p:spPr>
      </p:pic>
      <p:pic>
        <p:nvPicPr>
          <p:cNvPr id="73" name="图片 72" descr="4 手机上网.jp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434775" y="1456660"/>
            <a:ext cx="1610161" cy="1241353"/>
          </a:xfrm>
          <a:prstGeom prst="rect">
            <a:avLst/>
          </a:prstGeom>
        </p:spPr>
      </p:pic>
      <p:sp>
        <p:nvSpPr>
          <p:cNvPr id="89" name="矩形 23"/>
          <p:cNvSpPr>
            <a:spLocks noChangeAspect="1" noChangeArrowheads="1"/>
          </p:cNvSpPr>
          <p:nvPr/>
        </p:nvSpPr>
        <p:spPr bwMode="auto">
          <a:xfrm>
            <a:off x="4173948" y="2690037"/>
            <a:ext cx="1078536" cy="497838"/>
          </a:xfrm>
          <a:prstGeom prst="rect">
            <a:avLst/>
          </a:prstGeom>
          <a:noFill/>
          <a:ln w="9525">
            <a:solidFill>
              <a:srgbClr val="0883C8"/>
            </a:solidFill>
            <a:prstDash val="dash"/>
            <a:miter lim="800000"/>
            <a:headEnd/>
            <a:tailEnd/>
          </a:ln>
        </p:spPr>
        <p:txBody>
          <a:bodyPr anchor="ctr"/>
          <a:lstStyle/>
          <a:p>
            <a:pPr algn="ctr"/>
            <a:endParaRPr lang="zh-CN" altLang="en-US">
              <a:latin typeface="宋体" pitchFamily="2" charset="-122"/>
              <a:sym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0591313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50" advTm="0">
        <p14:flip dir="r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:\Users\jsj\Desktop\素材cnn sccnn.com_2014111795930119rx61_04 [转换].png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4139952" y="0"/>
            <a:ext cx="5004048" cy="3571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C:\Users\jsj\Desktop\素材cnn sccnn.com_2014111795930119rx61_04 [转换].png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 r="-8270"/>
          <a:stretch>
            <a:fillRect/>
          </a:stretch>
        </p:blipFill>
        <p:spPr bwMode="auto">
          <a:xfrm>
            <a:off x="0" y="2571750"/>
            <a:ext cx="2498024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6" name="矩形 5"/>
          <p:cNvSpPr/>
          <p:nvPr/>
        </p:nvSpPr>
        <p:spPr>
          <a:xfrm>
            <a:off x="0" y="476972"/>
            <a:ext cx="9144000" cy="432702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0" y="487605"/>
            <a:ext cx="9144000" cy="78554"/>
          </a:xfrm>
          <a:prstGeom prst="rect">
            <a:avLst/>
          </a:prstGeom>
          <a:solidFill>
            <a:srgbClr val="E46C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Rectangle 134"/>
          <p:cNvSpPr>
            <a:spLocks noChangeArrowheads="1"/>
          </p:cNvSpPr>
          <p:nvPr/>
        </p:nvSpPr>
        <p:spPr bwMode="auto">
          <a:xfrm>
            <a:off x="601334" y="1538248"/>
            <a:ext cx="2609702" cy="3965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kx="-3284103" algn="br" rotWithShape="0">
                    <a:srgbClr val="405D1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20000"/>
              </a:lnSpc>
              <a:defRPr/>
            </a:pPr>
            <a:r>
              <a:rPr lang="zh-CN" altLang="en-US" sz="18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信号是消息的传输载体。</a:t>
            </a:r>
            <a:endParaRPr lang="en-US" altLang="zh-CN" sz="18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矩形 23"/>
          <p:cNvSpPr>
            <a:spLocks noChangeAspect="1" noChangeArrowheads="1"/>
          </p:cNvSpPr>
          <p:nvPr/>
        </p:nvSpPr>
        <p:spPr bwMode="auto">
          <a:xfrm>
            <a:off x="580146" y="1488584"/>
            <a:ext cx="2726583" cy="497838"/>
          </a:xfrm>
          <a:prstGeom prst="rect">
            <a:avLst/>
          </a:prstGeom>
          <a:noFill/>
          <a:ln w="9525">
            <a:solidFill>
              <a:srgbClr val="0883C8"/>
            </a:solidFill>
            <a:prstDash val="dash"/>
            <a:miter lim="800000"/>
            <a:headEnd/>
            <a:tailEnd/>
          </a:ln>
        </p:spPr>
        <p:txBody>
          <a:bodyPr anchor="ctr"/>
          <a:lstStyle/>
          <a:p>
            <a:pPr algn="ctr"/>
            <a:endParaRPr lang="zh-CN" altLang="en-US">
              <a:latin typeface="宋体" pitchFamily="2" charset="-122"/>
              <a:sym typeface="宋体" pitchFamily="2" charset="-122"/>
            </a:endParaRPr>
          </a:p>
        </p:txBody>
      </p:sp>
      <p:pic>
        <p:nvPicPr>
          <p:cNvPr id="52" name="Picture 3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681447" y="1073905"/>
            <a:ext cx="2134567" cy="1541715"/>
          </a:xfrm>
          <a:prstGeom prst="rect">
            <a:avLst/>
          </a:prstGeom>
        </p:spPr>
      </p:pic>
      <p:pic>
        <p:nvPicPr>
          <p:cNvPr id="50" name="图片 49" descr="7 新闻联播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900113" y="1191933"/>
            <a:ext cx="1724553" cy="1293415"/>
          </a:xfrm>
          <a:prstGeom prst="rect">
            <a:avLst/>
          </a:prstGeom>
        </p:spPr>
      </p:pic>
      <p:pic>
        <p:nvPicPr>
          <p:cNvPr id="53" name="Picture 3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318299" y="1084532"/>
            <a:ext cx="2060162" cy="1509848"/>
          </a:xfrm>
          <a:prstGeom prst="rect">
            <a:avLst/>
          </a:prstGeom>
        </p:spPr>
      </p:pic>
      <p:pic>
        <p:nvPicPr>
          <p:cNvPr id="51" name="图片 50" descr="37.电压波形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541645" y="1181469"/>
            <a:ext cx="1677366" cy="1258025"/>
          </a:xfrm>
          <a:prstGeom prst="rect">
            <a:avLst/>
          </a:prstGeom>
        </p:spPr>
      </p:pic>
      <p:pic>
        <p:nvPicPr>
          <p:cNvPr id="54" name="Picture 3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928991" y="1746451"/>
            <a:ext cx="323606" cy="1824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55" name="直接连接符 54"/>
          <p:cNvCxnSpPr/>
          <p:nvPr/>
        </p:nvCxnSpPr>
        <p:spPr>
          <a:xfrm>
            <a:off x="3923392" y="3514798"/>
            <a:ext cx="161280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  <a:prstDash val="sysDot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9"/>
          <p:cNvSpPr txBox="1"/>
          <p:nvPr/>
        </p:nvSpPr>
        <p:spPr>
          <a:xfrm>
            <a:off x="3923392" y="3177972"/>
            <a:ext cx="2447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通信的定义</a:t>
            </a:r>
            <a:endParaRPr lang="zh-CN" altLang="en-US" sz="18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7" name="TextBox 10"/>
          <p:cNvSpPr txBox="1"/>
          <p:nvPr/>
        </p:nvSpPr>
        <p:spPr>
          <a:xfrm>
            <a:off x="3923391" y="3543373"/>
            <a:ext cx="47209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6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信息</a:t>
            </a:r>
            <a:r>
              <a:rPr lang="zh-CN" altLang="en-US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的传输即将信息从一个地方传送到另一个地方。</a:t>
            </a:r>
          </a:p>
        </p:txBody>
      </p:sp>
      <p:pic>
        <p:nvPicPr>
          <p:cNvPr id="58" name="Picture 3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 rot="5400000">
            <a:off x="4578655" y="2799074"/>
            <a:ext cx="323606" cy="1824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11600645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50" advTm="0">
        <p14:switch dir="r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3"/>
          <p:cNvGrpSpPr/>
          <p:nvPr/>
        </p:nvGrpSpPr>
        <p:grpSpPr>
          <a:xfrm>
            <a:off x="2848792" y="1433897"/>
            <a:ext cx="1862457" cy="2076729"/>
            <a:chOff x="1331640" y="1491750"/>
            <a:chExt cx="2160240" cy="2408771"/>
          </a:xfrm>
        </p:grpSpPr>
        <p:sp>
          <p:nvSpPr>
            <p:cNvPr id="5" name="椭圆 4"/>
            <p:cNvSpPr/>
            <p:nvPr/>
          </p:nvSpPr>
          <p:spPr>
            <a:xfrm>
              <a:off x="1331640" y="1491750"/>
              <a:ext cx="2160240" cy="2160000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000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  <a:effectLst>
              <a:outerShdw blurRad="444500" dist="63500" dir="8100000" algn="ctr">
                <a:srgbClr val="000000">
                  <a:alpha val="50000"/>
                </a:srgbClr>
              </a:outerShdw>
            </a:effectLst>
            <a:scene3d>
              <a:camera prst="orthographicFront">
                <a:rot lat="0" lon="0" rev="0"/>
              </a:camera>
              <a:lightRig rig="brightRoom" dir="t">
                <a:rot lat="0" lon="0" rev="600000"/>
              </a:lightRig>
            </a:scene3d>
            <a:sp3d prstMaterial="metal">
              <a:bevelT w="38100" h="5715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椭圆 5"/>
            <p:cNvSpPr/>
            <p:nvPr/>
          </p:nvSpPr>
          <p:spPr>
            <a:xfrm>
              <a:off x="1511760" y="1671750"/>
              <a:ext cx="1800000" cy="180000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TextBox 4"/>
            <p:cNvSpPr txBox="1"/>
            <p:nvPr/>
          </p:nvSpPr>
          <p:spPr>
            <a:xfrm>
              <a:off x="1943708" y="1684530"/>
              <a:ext cx="936104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1500" dirty="0">
                  <a:solidFill>
                    <a:schemeClr val="bg1"/>
                  </a:solidFill>
                  <a:latin typeface="DFGothic-EB" panose="02010609010101010101" pitchFamily="1" charset="-128"/>
                  <a:ea typeface="DFGothic-EB" panose="02010609010101010101" pitchFamily="1" charset="-128"/>
                </a:rPr>
                <a:t>2</a:t>
              </a:r>
              <a:endParaRPr lang="zh-CN" altLang="en-US" sz="11500" dirty="0">
                <a:solidFill>
                  <a:schemeClr val="bg1"/>
                </a:solidFill>
                <a:latin typeface="DFGothic-EB" panose="02010609010101010101" pitchFamily="1" charset="-128"/>
                <a:ea typeface="DFGothic-EB" panose="02010609010101010101" pitchFamily="1" charset="-128"/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2134657" y="3513453"/>
            <a:ext cx="469872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lang="zh-CN" altLang="en-US" sz="3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通信系统的概念及其模型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Picture 4" descr="C:\Users\jsj\Desktop\素材cnn sccnn.com_2014111795930119rx61_04 [转换].png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4139952" y="0"/>
            <a:ext cx="5004048" cy="3571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C:\Users\jsj\Desktop\素材cnn sccnn.com_2014111795930119rx61_04 [转换].png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 r="-8270"/>
          <a:stretch>
            <a:fillRect/>
          </a:stretch>
        </p:blipFill>
        <p:spPr bwMode="auto">
          <a:xfrm>
            <a:off x="0" y="2571750"/>
            <a:ext cx="2498024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4045638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 advTm="0">
        <p:blinds dir="vert"/>
      </p:transition>
    </mc:Choice>
    <mc:Fallback>
      <p:transition spd="slow" advTm="0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:\Users\jsj\Desktop\素材cnn sccnn.com_2014111795930119rx61_04 [转换].png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4139952" y="0"/>
            <a:ext cx="5004048" cy="3571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C:\Users\jsj\Desktop\素材cnn sccnn.com_2014111795930119rx61_04 [转换].png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 r="-8270"/>
          <a:stretch>
            <a:fillRect/>
          </a:stretch>
        </p:blipFill>
        <p:spPr bwMode="auto">
          <a:xfrm>
            <a:off x="0" y="2571750"/>
            <a:ext cx="2498024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6" name="矩形 5"/>
          <p:cNvSpPr/>
          <p:nvPr/>
        </p:nvSpPr>
        <p:spPr>
          <a:xfrm>
            <a:off x="0" y="476972"/>
            <a:ext cx="9144000" cy="432702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0" y="476972"/>
            <a:ext cx="9144000" cy="78554"/>
          </a:xfrm>
          <a:prstGeom prst="rect">
            <a:avLst/>
          </a:prstGeom>
          <a:solidFill>
            <a:srgbClr val="E46C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TextBox 10"/>
          <p:cNvSpPr txBox="1"/>
          <p:nvPr/>
        </p:nvSpPr>
        <p:spPr>
          <a:xfrm>
            <a:off x="251520" y="62858"/>
            <a:ext cx="24929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通信系统的一般模型</a:t>
            </a:r>
            <a:endParaRPr lang="zh-CN" altLang="en-US" sz="20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6" name="直接连接符 25"/>
          <p:cNvCxnSpPr/>
          <p:nvPr/>
        </p:nvCxnSpPr>
        <p:spPr>
          <a:xfrm>
            <a:off x="432328" y="1085927"/>
            <a:ext cx="269271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  <a:prstDash val="sysDot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19"/>
          <p:cNvSpPr txBox="1"/>
          <p:nvPr/>
        </p:nvSpPr>
        <p:spPr>
          <a:xfrm>
            <a:off x="432328" y="749101"/>
            <a:ext cx="2447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通信系统的定义</a:t>
            </a:r>
            <a:endParaRPr lang="zh-CN" altLang="en-US" sz="18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TextBox 20"/>
          <p:cNvSpPr txBox="1"/>
          <p:nvPr/>
        </p:nvSpPr>
        <p:spPr>
          <a:xfrm>
            <a:off x="421695" y="1114502"/>
            <a:ext cx="45437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完成信息传输所需的</a:t>
            </a:r>
            <a:r>
              <a:rPr lang="zh-CN" altLang="en-US" sz="16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全部设备</a:t>
            </a:r>
            <a:r>
              <a:rPr lang="zh-CN" altLang="en-US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zh-CN" altLang="en-US" sz="16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传输媒介</a:t>
            </a:r>
            <a:r>
              <a:rPr lang="zh-CN" altLang="en-US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的总称。</a:t>
            </a:r>
            <a:endParaRPr lang="zh-CN" altLang="en-US" sz="16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9" name="图片 38" descr="9 通信系统举例：局域网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682623" y="1835974"/>
            <a:ext cx="4005252" cy="2813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0591313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50" advTm="0">
        <p14:flip dir="r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:\Users\jsj\Desktop\素材cnn sccnn.com_2014111795930119rx61_04 [转换].png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4139952" y="0"/>
            <a:ext cx="5004048" cy="3571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C:\Users\jsj\Desktop\素材cnn sccnn.com_2014111795930119rx61_04 [转换].png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 r="-8270"/>
          <a:stretch>
            <a:fillRect/>
          </a:stretch>
        </p:blipFill>
        <p:spPr bwMode="auto">
          <a:xfrm>
            <a:off x="0" y="2571750"/>
            <a:ext cx="2498024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6" name="矩形 5"/>
          <p:cNvSpPr/>
          <p:nvPr/>
        </p:nvSpPr>
        <p:spPr>
          <a:xfrm>
            <a:off x="0" y="476972"/>
            <a:ext cx="9144000" cy="432702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0" y="476972"/>
            <a:ext cx="9144000" cy="78554"/>
          </a:xfrm>
          <a:prstGeom prst="rect">
            <a:avLst/>
          </a:prstGeom>
          <a:solidFill>
            <a:srgbClr val="E46C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6" name="Picture 2" descr="C:\Users\lenovo\Desktop\9 通信系统举例：局域网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57396" y="886321"/>
            <a:ext cx="5917276" cy="2516732"/>
          </a:xfrm>
          <a:prstGeom prst="rect">
            <a:avLst/>
          </a:prstGeom>
          <a:noFill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843866" y="3744772"/>
            <a:ext cx="5562600" cy="1247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1" name="矩形 23"/>
          <p:cNvSpPr>
            <a:spLocks noChangeAspect="1" noChangeArrowheads="1"/>
          </p:cNvSpPr>
          <p:nvPr/>
        </p:nvSpPr>
        <p:spPr bwMode="auto">
          <a:xfrm>
            <a:off x="3199479" y="2945217"/>
            <a:ext cx="596345" cy="435935"/>
          </a:xfrm>
          <a:prstGeom prst="rect">
            <a:avLst/>
          </a:prstGeom>
          <a:noFill/>
          <a:ln w="9525">
            <a:solidFill>
              <a:srgbClr val="0883C8"/>
            </a:solidFill>
            <a:prstDash val="dash"/>
            <a:miter lim="800000"/>
            <a:headEnd/>
            <a:tailEnd/>
          </a:ln>
        </p:spPr>
        <p:txBody>
          <a:bodyPr anchor="ctr"/>
          <a:lstStyle/>
          <a:p>
            <a:pPr algn="ctr"/>
            <a:endParaRPr lang="zh-CN" altLang="en-US"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62" name="矩形 23"/>
          <p:cNvSpPr>
            <a:spLocks noChangeAspect="1" noChangeArrowheads="1"/>
          </p:cNvSpPr>
          <p:nvPr/>
        </p:nvSpPr>
        <p:spPr bwMode="auto">
          <a:xfrm>
            <a:off x="2349795" y="1786269"/>
            <a:ext cx="1201478" cy="765545"/>
          </a:xfrm>
          <a:prstGeom prst="rect">
            <a:avLst/>
          </a:prstGeom>
          <a:noFill/>
          <a:ln w="9525">
            <a:solidFill>
              <a:srgbClr val="0883C8"/>
            </a:solidFill>
            <a:prstDash val="dash"/>
            <a:miter lim="800000"/>
            <a:headEnd/>
            <a:tailEnd/>
          </a:ln>
        </p:spPr>
        <p:txBody>
          <a:bodyPr anchor="ctr"/>
          <a:lstStyle/>
          <a:p>
            <a:pPr algn="ctr"/>
            <a:endParaRPr lang="zh-CN" altLang="en-US"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63" name="矩形 23"/>
          <p:cNvSpPr>
            <a:spLocks noChangeAspect="1" noChangeArrowheads="1"/>
          </p:cNvSpPr>
          <p:nvPr/>
        </p:nvSpPr>
        <p:spPr bwMode="auto">
          <a:xfrm>
            <a:off x="3671825" y="999460"/>
            <a:ext cx="1750780" cy="641454"/>
          </a:xfrm>
          <a:prstGeom prst="rect">
            <a:avLst/>
          </a:prstGeom>
          <a:noFill/>
          <a:ln w="9525">
            <a:solidFill>
              <a:srgbClr val="0883C8"/>
            </a:solidFill>
            <a:prstDash val="dash"/>
            <a:miter lim="800000"/>
            <a:headEnd/>
            <a:tailEnd/>
          </a:ln>
        </p:spPr>
        <p:txBody>
          <a:bodyPr anchor="ctr"/>
          <a:lstStyle/>
          <a:p>
            <a:pPr algn="ctr"/>
            <a:endParaRPr lang="zh-CN" altLang="en-US"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64" name="矩形 23"/>
          <p:cNvSpPr>
            <a:spLocks noChangeAspect="1" noChangeArrowheads="1"/>
          </p:cNvSpPr>
          <p:nvPr/>
        </p:nvSpPr>
        <p:spPr bwMode="auto">
          <a:xfrm>
            <a:off x="5532600" y="1779174"/>
            <a:ext cx="1201478" cy="765545"/>
          </a:xfrm>
          <a:prstGeom prst="rect">
            <a:avLst/>
          </a:prstGeom>
          <a:noFill/>
          <a:ln w="9525">
            <a:solidFill>
              <a:srgbClr val="0883C8"/>
            </a:solidFill>
            <a:prstDash val="dash"/>
            <a:miter lim="800000"/>
            <a:headEnd/>
            <a:tailEnd/>
          </a:ln>
        </p:spPr>
        <p:txBody>
          <a:bodyPr anchor="ctr"/>
          <a:lstStyle/>
          <a:p>
            <a:pPr algn="ctr"/>
            <a:endParaRPr lang="zh-CN" altLang="en-US"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65" name="矩形 23"/>
          <p:cNvSpPr>
            <a:spLocks noChangeAspect="1" noChangeArrowheads="1"/>
          </p:cNvSpPr>
          <p:nvPr/>
        </p:nvSpPr>
        <p:spPr bwMode="auto">
          <a:xfrm>
            <a:off x="6403550" y="2938122"/>
            <a:ext cx="596345" cy="435935"/>
          </a:xfrm>
          <a:prstGeom prst="rect">
            <a:avLst/>
          </a:prstGeom>
          <a:noFill/>
          <a:ln w="9525">
            <a:solidFill>
              <a:srgbClr val="0883C8"/>
            </a:solidFill>
            <a:prstDash val="dash"/>
            <a:miter lim="800000"/>
            <a:headEnd/>
            <a:tailEnd/>
          </a:ln>
        </p:spPr>
        <p:txBody>
          <a:bodyPr anchor="ctr"/>
          <a:lstStyle/>
          <a:p>
            <a:pPr algn="ctr"/>
            <a:endParaRPr lang="zh-CN" altLang="en-US">
              <a:latin typeface="宋体" pitchFamily="2" charset="-122"/>
              <a:sym typeface="宋体" pitchFamily="2" charset="-122"/>
            </a:endParaRPr>
          </a:p>
        </p:txBody>
      </p:sp>
      <p:grpSp>
        <p:nvGrpSpPr>
          <p:cNvPr id="2" name="Group 52"/>
          <p:cNvGrpSpPr>
            <a:grpSpLocks/>
          </p:cNvGrpSpPr>
          <p:nvPr/>
        </p:nvGrpSpPr>
        <p:grpSpPr bwMode="auto">
          <a:xfrm>
            <a:off x="3877784" y="2987752"/>
            <a:ext cx="311444" cy="299300"/>
            <a:chOff x="0" y="0"/>
            <a:chExt cx="1219200" cy="586868"/>
          </a:xfrm>
        </p:grpSpPr>
        <p:sp>
          <p:nvSpPr>
            <p:cNvPr id="67" name="圆角矩形 44"/>
            <p:cNvSpPr>
              <a:spLocks noChangeArrowheads="1"/>
            </p:cNvSpPr>
            <p:nvPr/>
          </p:nvSpPr>
          <p:spPr bwMode="auto">
            <a:xfrm>
              <a:off x="0" y="0"/>
              <a:ext cx="1219200" cy="586868"/>
            </a:xfrm>
            <a:prstGeom prst="roundRect">
              <a:avLst>
                <a:gd name="adj" fmla="val 10000"/>
              </a:avLst>
            </a:prstGeom>
            <a:gradFill rotWithShape="1">
              <a:gsLst>
                <a:gs pos="0">
                  <a:srgbClr val="FFBFBF"/>
                </a:gs>
                <a:gs pos="51000">
                  <a:srgbClr val="FF3F40"/>
                </a:gs>
                <a:gs pos="100000">
                  <a:srgbClr val="FFBFBF"/>
                </a:gs>
              </a:gsLst>
              <a:lin ang="5400000" scaled="1"/>
            </a:gradFill>
            <a:ln w="9525">
              <a:solidFill>
                <a:srgbClr val="FF3F4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8" name="圆角矩形 45"/>
            <p:cNvSpPr>
              <a:spLocks noChangeArrowheads="1"/>
            </p:cNvSpPr>
            <p:nvPr/>
          </p:nvSpPr>
          <p:spPr bwMode="auto">
            <a:xfrm>
              <a:off x="34925" y="28575"/>
              <a:ext cx="1168400" cy="548768"/>
            </a:xfrm>
            <a:prstGeom prst="roundRect">
              <a:avLst>
                <a:gd name="adj" fmla="val 10000"/>
              </a:avLst>
            </a:prstGeom>
            <a:gradFill rotWithShape="1">
              <a:gsLst>
                <a:gs pos="0">
                  <a:srgbClr val="FF3F40"/>
                </a:gs>
                <a:gs pos="7999">
                  <a:srgbClr val="FF3F40"/>
                </a:gs>
                <a:gs pos="50000">
                  <a:srgbClr val="C00000"/>
                </a:gs>
                <a:gs pos="51656">
                  <a:srgbClr val="C00000"/>
                </a:gs>
                <a:gs pos="98000">
                  <a:srgbClr val="FF3F40"/>
                </a:gs>
                <a:gs pos="100000">
                  <a:srgbClr val="FF7F7F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r>
                <a:rPr lang="en-US" altLang="zh-CN" sz="1600" b="1" i="1" dirty="0" smtClean="0">
                  <a:solidFill>
                    <a:srgbClr val="FFFFFF"/>
                  </a:solidFill>
                  <a:latin typeface="Impact" pitchFamily="34" charset="0"/>
                  <a:ea typeface="微软雅黑" pitchFamily="34" charset="-122"/>
                  <a:sym typeface="Arial" pitchFamily="34" charset="0"/>
                </a:rPr>
                <a:t>1</a:t>
              </a:r>
              <a:endParaRPr lang="zh-CN" altLang="en-US" sz="1600" dirty="0"/>
            </a:p>
          </p:txBody>
        </p:sp>
      </p:grpSp>
      <p:grpSp>
        <p:nvGrpSpPr>
          <p:cNvPr id="3" name="Group 52"/>
          <p:cNvGrpSpPr>
            <a:grpSpLocks/>
          </p:cNvGrpSpPr>
          <p:nvPr/>
        </p:nvGrpSpPr>
        <p:grpSpPr bwMode="auto">
          <a:xfrm>
            <a:off x="2328975" y="1417677"/>
            <a:ext cx="311444" cy="299300"/>
            <a:chOff x="0" y="0"/>
            <a:chExt cx="1219200" cy="586868"/>
          </a:xfrm>
        </p:grpSpPr>
        <p:sp>
          <p:nvSpPr>
            <p:cNvPr id="70" name="圆角矩形 44"/>
            <p:cNvSpPr>
              <a:spLocks noChangeArrowheads="1"/>
            </p:cNvSpPr>
            <p:nvPr/>
          </p:nvSpPr>
          <p:spPr bwMode="auto">
            <a:xfrm>
              <a:off x="0" y="0"/>
              <a:ext cx="1219200" cy="586868"/>
            </a:xfrm>
            <a:prstGeom prst="roundRect">
              <a:avLst>
                <a:gd name="adj" fmla="val 10000"/>
              </a:avLst>
            </a:prstGeom>
            <a:gradFill rotWithShape="1">
              <a:gsLst>
                <a:gs pos="0">
                  <a:srgbClr val="FFBFBF"/>
                </a:gs>
                <a:gs pos="51000">
                  <a:srgbClr val="FF3F40"/>
                </a:gs>
                <a:gs pos="100000">
                  <a:srgbClr val="FFBFBF"/>
                </a:gs>
              </a:gsLst>
              <a:lin ang="5400000" scaled="1"/>
            </a:gradFill>
            <a:ln w="9525">
              <a:solidFill>
                <a:srgbClr val="FF3F4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1" name="圆角矩形 45"/>
            <p:cNvSpPr>
              <a:spLocks noChangeArrowheads="1"/>
            </p:cNvSpPr>
            <p:nvPr/>
          </p:nvSpPr>
          <p:spPr bwMode="auto">
            <a:xfrm>
              <a:off x="34925" y="28575"/>
              <a:ext cx="1168400" cy="548768"/>
            </a:xfrm>
            <a:prstGeom prst="roundRect">
              <a:avLst>
                <a:gd name="adj" fmla="val 10000"/>
              </a:avLst>
            </a:prstGeom>
            <a:gradFill rotWithShape="1">
              <a:gsLst>
                <a:gs pos="0">
                  <a:srgbClr val="FF3F40"/>
                </a:gs>
                <a:gs pos="7999">
                  <a:srgbClr val="FF3F40"/>
                </a:gs>
                <a:gs pos="50000">
                  <a:srgbClr val="C00000"/>
                </a:gs>
                <a:gs pos="51656">
                  <a:srgbClr val="C00000"/>
                </a:gs>
                <a:gs pos="98000">
                  <a:srgbClr val="FF3F40"/>
                </a:gs>
                <a:gs pos="100000">
                  <a:srgbClr val="FF7F7F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r>
                <a:rPr lang="en-US" altLang="zh-CN" sz="1600" b="1" i="1" dirty="0" smtClean="0">
                  <a:solidFill>
                    <a:srgbClr val="FFFFFF"/>
                  </a:solidFill>
                  <a:latin typeface="Impact" pitchFamily="34" charset="0"/>
                  <a:ea typeface="微软雅黑" pitchFamily="34" charset="-122"/>
                  <a:sym typeface="Arial" pitchFamily="34" charset="0"/>
                </a:rPr>
                <a:t>2</a:t>
              </a:r>
              <a:endParaRPr lang="zh-CN" altLang="en-US" sz="1600" dirty="0"/>
            </a:p>
          </p:txBody>
        </p:sp>
      </p:grpSp>
      <p:grpSp>
        <p:nvGrpSpPr>
          <p:cNvPr id="9" name="Group 52"/>
          <p:cNvGrpSpPr>
            <a:grpSpLocks/>
          </p:cNvGrpSpPr>
          <p:nvPr/>
        </p:nvGrpSpPr>
        <p:grpSpPr bwMode="auto">
          <a:xfrm>
            <a:off x="4349160" y="620236"/>
            <a:ext cx="311444" cy="299300"/>
            <a:chOff x="0" y="0"/>
            <a:chExt cx="1219200" cy="586868"/>
          </a:xfrm>
        </p:grpSpPr>
        <p:sp>
          <p:nvSpPr>
            <p:cNvPr id="73" name="圆角矩形 44"/>
            <p:cNvSpPr>
              <a:spLocks noChangeArrowheads="1"/>
            </p:cNvSpPr>
            <p:nvPr/>
          </p:nvSpPr>
          <p:spPr bwMode="auto">
            <a:xfrm>
              <a:off x="0" y="0"/>
              <a:ext cx="1219200" cy="586868"/>
            </a:xfrm>
            <a:prstGeom prst="roundRect">
              <a:avLst>
                <a:gd name="adj" fmla="val 10000"/>
              </a:avLst>
            </a:prstGeom>
            <a:gradFill rotWithShape="1">
              <a:gsLst>
                <a:gs pos="0">
                  <a:srgbClr val="FFBFBF"/>
                </a:gs>
                <a:gs pos="51000">
                  <a:srgbClr val="FF3F40"/>
                </a:gs>
                <a:gs pos="100000">
                  <a:srgbClr val="FFBFBF"/>
                </a:gs>
              </a:gsLst>
              <a:lin ang="5400000" scaled="1"/>
            </a:gradFill>
            <a:ln w="9525">
              <a:solidFill>
                <a:srgbClr val="FF3F4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4" name="圆角矩形 45"/>
            <p:cNvSpPr>
              <a:spLocks noChangeArrowheads="1"/>
            </p:cNvSpPr>
            <p:nvPr/>
          </p:nvSpPr>
          <p:spPr bwMode="auto">
            <a:xfrm>
              <a:off x="34925" y="28575"/>
              <a:ext cx="1168400" cy="548768"/>
            </a:xfrm>
            <a:prstGeom prst="roundRect">
              <a:avLst>
                <a:gd name="adj" fmla="val 10000"/>
              </a:avLst>
            </a:prstGeom>
            <a:gradFill rotWithShape="1">
              <a:gsLst>
                <a:gs pos="0">
                  <a:srgbClr val="FF3F40"/>
                </a:gs>
                <a:gs pos="7999">
                  <a:srgbClr val="FF3F40"/>
                </a:gs>
                <a:gs pos="50000">
                  <a:srgbClr val="C00000"/>
                </a:gs>
                <a:gs pos="51656">
                  <a:srgbClr val="C00000"/>
                </a:gs>
                <a:gs pos="98000">
                  <a:srgbClr val="FF3F40"/>
                </a:gs>
                <a:gs pos="100000">
                  <a:srgbClr val="FF7F7F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r>
                <a:rPr lang="en-US" altLang="zh-CN" sz="1600" b="1" i="1" dirty="0" smtClean="0">
                  <a:solidFill>
                    <a:srgbClr val="FFFFFF"/>
                  </a:solidFill>
                  <a:latin typeface="Impact" pitchFamily="34" charset="0"/>
                  <a:ea typeface="微软雅黑" pitchFamily="34" charset="-122"/>
                  <a:sym typeface="Arial" pitchFamily="34" charset="0"/>
                </a:rPr>
                <a:t>3</a:t>
              </a:r>
              <a:endParaRPr lang="zh-CN" altLang="en-US" sz="1600" dirty="0"/>
            </a:p>
          </p:txBody>
        </p:sp>
      </p:grpSp>
      <p:grpSp>
        <p:nvGrpSpPr>
          <p:cNvPr id="10" name="Group 52"/>
          <p:cNvGrpSpPr>
            <a:grpSpLocks/>
          </p:cNvGrpSpPr>
          <p:nvPr/>
        </p:nvGrpSpPr>
        <p:grpSpPr bwMode="auto">
          <a:xfrm>
            <a:off x="6550100" y="1407045"/>
            <a:ext cx="311444" cy="299300"/>
            <a:chOff x="0" y="0"/>
            <a:chExt cx="1219200" cy="586868"/>
          </a:xfrm>
        </p:grpSpPr>
        <p:sp>
          <p:nvSpPr>
            <p:cNvPr id="76" name="圆角矩形 44"/>
            <p:cNvSpPr>
              <a:spLocks noChangeArrowheads="1"/>
            </p:cNvSpPr>
            <p:nvPr/>
          </p:nvSpPr>
          <p:spPr bwMode="auto">
            <a:xfrm>
              <a:off x="0" y="0"/>
              <a:ext cx="1219200" cy="586868"/>
            </a:xfrm>
            <a:prstGeom prst="roundRect">
              <a:avLst>
                <a:gd name="adj" fmla="val 10000"/>
              </a:avLst>
            </a:prstGeom>
            <a:gradFill rotWithShape="1">
              <a:gsLst>
                <a:gs pos="0">
                  <a:srgbClr val="FFBFBF"/>
                </a:gs>
                <a:gs pos="51000">
                  <a:srgbClr val="FF3F40"/>
                </a:gs>
                <a:gs pos="100000">
                  <a:srgbClr val="FFBFBF"/>
                </a:gs>
              </a:gsLst>
              <a:lin ang="5400000" scaled="1"/>
            </a:gradFill>
            <a:ln w="9525">
              <a:solidFill>
                <a:srgbClr val="FF3F4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7" name="圆角矩形 45"/>
            <p:cNvSpPr>
              <a:spLocks noChangeArrowheads="1"/>
            </p:cNvSpPr>
            <p:nvPr/>
          </p:nvSpPr>
          <p:spPr bwMode="auto">
            <a:xfrm>
              <a:off x="34925" y="28575"/>
              <a:ext cx="1168400" cy="548768"/>
            </a:xfrm>
            <a:prstGeom prst="roundRect">
              <a:avLst>
                <a:gd name="adj" fmla="val 10000"/>
              </a:avLst>
            </a:prstGeom>
            <a:gradFill rotWithShape="1">
              <a:gsLst>
                <a:gs pos="0">
                  <a:srgbClr val="FF3F40"/>
                </a:gs>
                <a:gs pos="7999">
                  <a:srgbClr val="FF3F40"/>
                </a:gs>
                <a:gs pos="50000">
                  <a:srgbClr val="C00000"/>
                </a:gs>
                <a:gs pos="51656">
                  <a:srgbClr val="C00000"/>
                </a:gs>
                <a:gs pos="98000">
                  <a:srgbClr val="FF3F40"/>
                </a:gs>
                <a:gs pos="100000">
                  <a:srgbClr val="FF7F7F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r>
                <a:rPr lang="en-US" altLang="zh-CN" sz="1600" b="1" i="1" dirty="0" smtClean="0">
                  <a:solidFill>
                    <a:srgbClr val="FFFFFF"/>
                  </a:solidFill>
                  <a:latin typeface="Impact" pitchFamily="34" charset="0"/>
                  <a:ea typeface="微软雅黑" pitchFamily="34" charset="-122"/>
                  <a:sym typeface="Arial" pitchFamily="34" charset="0"/>
                </a:rPr>
                <a:t>4</a:t>
              </a:r>
              <a:endParaRPr lang="zh-CN" altLang="en-US" sz="1600" dirty="0"/>
            </a:p>
          </p:txBody>
        </p:sp>
      </p:grpSp>
      <p:grpSp>
        <p:nvGrpSpPr>
          <p:cNvPr id="11" name="Group 52"/>
          <p:cNvGrpSpPr>
            <a:grpSpLocks/>
          </p:cNvGrpSpPr>
          <p:nvPr/>
        </p:nvGrpSpPr>
        <p:grpSpPr bwMode="auto">
          <a:xfrm>
            <a:off x="7039198" y="3001929"/>
            <a:ext cx="311444" cy="299300"/>
            <a:chOff x="0" y="0"/>
            <a:chExt cx="1219200" cy="586868"/>
          </a:xfrm>
        </p:grpSpPr>
        <p:sp>
          <p:nvSpPr>
            <p:cNvPr id="79" name="圆角矩形 44"/>
            <p:cNvSpPr>
              <a:spLocks noChangeArrowheads="1"/>
            </p:cNvSpPr>
            <p:nvPr/>
          </p:nvSpPr>
          <p:spPr bwMode="auto">
            <a:xfrm>
              <a:off x="0" y="0"/>
              <a:ext cx="1219200" cy="586868"/>
            </a:xfrm>
            <a:prstGeom prst="roundRect">
              <a:avLst>
                <a:gd name="adj" fmla="val 10000"/>
              </a:avLst>
            </a:prstGeom>
            <a:gradFill rotWithShape="1">
              <a:gsLst>
                <a:gs pos="0">
                  <a:srgbClr val="FFBFBF"/>
                </a:gs>
                <a:gs pos="51000">
                  <a:srgbClr val="FF3F40"/>
                </a:gs>
                <a:gs pos="100000">
                  <a:srgbClr val="FFBFBF"/>
                </a:gs>
              </a:gsLst>
              <a:lin ang="5400000" scaled="1"/>
            </a:gradFill>
            <a:ln w="9525">
              <a:solidFill>
                <a:srgbClr val="FF3F4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0" name="圆角矩形 45"/>
            <p:cNvSpPr>
              <a:spLocks noChangeArrowheads="1"/>
            </p:cNvSpPr>
            <p:nvPr/>
          </p:nvSpPr>
          <p:spPr bwMode="auto">
            <a:xfrm>
              <a:off x="34925" y="28575"/>
              <a:ext cx="1168400" cy="548768"/>
            </a:xfrm>
            <a:prstGeom prst="roundRect">
              <a:avLst>
                <a:gd name="adj" fmla="val 10000"/>
              </a:avLst>
            </a:prstGeom>
            <a:gradFill rotWithShape="1">
              <a:gsLst>
                <a:gs pos="0">
                  <a:srgbClr val="FF3F40"/>
                </a:gs>
                <a:gs pos="7999">
                  <a:srgbClr val="FF3F40"/>
                </a:gs>
                <a:gs pos="50000">
                  <a:srgbClr val="C00000"/>
                </a:gs>
                <a:gs pos="51656">
                  <a:srgbClr val="C00000"/>
                </a:gs>
                <a:gs pos="98000">
                  <a:srgbClr val="FF3F40"/>
                </a:gs>
                <a:gs pos="100000">
                  <a:srgbClr val="FF7F7F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r>
                <a:rPr lang="en-US" altLang="zh-CN" sz="1600" b="1" i="1" dirty="0" smtClean="0">
                  <a:solidFill>
                    <a:srgbClr val="FFFFFF"/>
                  </a:solidFill>
                  <a:latin typeface="Impact" pitchFamily="34" charset="0"/>
                  <a:ea typeface="微软雅黑" pitchFamily="34" charset="-122"/>
                  <a:sym typeface="Arial" pitchFamily="34" charset="0"/>
                </a:rPr>
                <a:t>5</a:t>
              </a:r>
              <a:endParaRPr lang="zh-CN" altLang="en-US" sz="1600" dirty="0"/>
            </a:p>
          </p:txBody>
        </p:sp>
      </p:grpSp>
      <p:grpSp>
        <p:nvGrpSpPr>
          <p:cNvPr id="29" name="Group 52"/>
          <p:cNvGrpSpPr>
            <a:grpSpLocks/>
          </p:cNvGrpSpPr>
          <p:nvPr/>
        </p:nvGrpSpPr>
        <p:grpSpPr bwMode="auto">
          <a:xfrm>
            <a:off x="1978100" y="4203417"/>
            <a:ext cx="311444" cy="299300"/>
            <a:chOff x="0" y="0"/>
            <a:chExt cx="1219200" cy="586868"/>
          </a:xfrm>
        </p:grpSpPr>
        <p:sp>
          <p:nvSpPr>
            <p:cNvPr id="30" name="圆角矩形 44"/>
            <p:cNvSpPr>
              <a:spLocks noChangeArrowheads="1"/>
            </p:cNvSpPr>
            <p:nvPr/>
          </p:nvSpPr>
          <p:spPr bwMode="auto">
            <a:xfrm>
              <a:off x="0" y="0"/>
              <a:ext cx="1219200" cy="586868"/>
            </a:xfrm>
            <a:prstGeom prst="roundRect">
              <a:avLst>
                <a:gd name="adj" fmla="val 10000"/>
              </a:avLst>
            </a:prstGeom>
            <a:gradFill rotWithShape="1">
              <a:gsLst>
                <a:gs pos="0">
                  <a:srgbClr val="FFBFBF"/>
                </a:gs>
                <a:gs pos="51000">
                  <a:srgbClr val="FF3F40"/>
                </a:gs>
                <a:gs pos="100000">
                  <a:srgbClr val="FFBFBF"/>
                </a:gs>
              </a:gsLst>
              <a:lin ang="5400000" scaled="1"/>
            </a:gradFill>
            <a:ln w="9525">
              <a:solidFill>
                <a:srgbClr val="FF3F4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" name="圆角矩形 45"/>
            <p:cNvSpPr>
              <a:spLocks noChangeArrowheads="1"/>
            </p:cNvSpPr>
            <p:nvPr/>
          </p:nvSpPr>
          <p:spPr bwMode="auto">
            <a:xfrm>
              <a:off x="34925" y="28575"/>
              <a:ext cx="1168400" cy="548768"/>
            </a:xfrm>
            <a:prstGeom prst="roundRect">
              <a:avLst>
                <a:gd name="adj" fmla="val 10000"/>
              </a:avLst>
            </a:prstGeom>
            <a:gradFill rotWithShape="1">
              <a:gsLst>
                <a:gs pos="0">
                  <a:srgbClr val="FF3F40"/>
                </a:gs>
                <a:gs pos="7999">
                  <a:srgbClr val="FF3F40"/>
                </a:gs>
                <a:gs pos="50000">
                  <a:srgbClr val="C00000"/>
                </a:gs>
                <a:gs pos="51656">
                  <a:srgbClr val="C00000"/>
                </a:gs>
                <a:gs pos="98000">
                  <a:srgbClr val="FF3F40"/>
                </a:gs>
                <a:gs pos="100000">
                  <a:srgbClr val="FF7F7F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r>
                <a:rPr lang="en-US" altLang="zh-CN" sz="1600" b="1" i="1" dirty="0" smtClean="0">
                  <a:solidFill>
                    <a:srgbClr val="FFFFFF"/>
                  </a:solidFill>
                  <a:latin typeface="Impact" pitchFamily="34" charset="0"/>
                  <a:ea typeface="微软雅黑" pitchFamily="34" charset="-122"/>
                  <a:sym typeface="Arial" pitchFamily="34" charset="0"/>
                </a:rPr>
                <a:t>1</a:t>
              </a:r>
              <a:endParaRPr lang="zh-CN" altLang="en-US" sz="1600" dirty="0"/>
            </a:p>
          </p:txBody>
        </p:sp>
      </p:grpSp>
      <p:grpSp>
        <p:nvGrpSpPr>
          <p:cNvPr id="32" name="Group 52"/>
          <p:cNvGrpSpPr>
            <a:grpSpLocks/>
          </p:cNvGrpSpPr>
          <p:nvPr/>
        </p:nvGrpSpPr>
        <p:grpSpPr bwMode="auto">
          <a:xfrm>
            <a:off x="3236287" y="4196328"/>
            <a:ext cx="311444" cy="299300"/>
            <a:chOff x="0" y="0"/>
            <a:chExt cx="1219200" cy="586868"/>
          </a:xfrm>
        </p:grpSpPr>
        <p:sp>
          <p:nvSpPr>
            <p:cNvPr id="33" name="圆角矩形 44"/>
            <p:cNvSpPr>
              <a:spLocks noChangeArrowheads="1"/>
            </p:cNvSpPr>
            <p:nvPr/>
          </p:nvSpPr>
          <p:spPr bwMode="auto">
            <a:xfrm>
              <a:off x="0" y="0"/>
              <a:ext cx="1219200" cy="586868"/>
            </a:xfrm>
            <a:prstGeom prst="roundRect">
              <a:avLst>
                <a:gd name="adj" fmla="val 10000"/>
              </a:avLst>
            </a:prstGeom>
            <a:gradFill rotWithShape="1">
              <a:gsLst>
                <a:gs pos="0">
                  <a:srgbClr val="FFBFBF"/>
                </a:gs>
                <a:gs pos="51000">
                  <a:srgbClr val="FF3F40"/>
                </a:gs>
                <a:gs pos="100000">
                  <a:srgbClr val="FFBFBF"/>
                </a:gs>
              </a:gsLst>
              <a:lin ang="5400000" scaled="1"/>
            </a:gradFill>
            <a:ln w="9525">
              <a:solidFill>
                <a:srgbClr val="FF3F4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4" name="圆角矩形 45"/>
            <p:cNvSpPr>
              <a:spLocks noChangeArrowheads="1"/>
            </p:cNvSpPr>
            <p:nvPr/>
          </p:nvSpPr>
          <p:spPr bwMode="auto">
            <a:xfrm>
              <a:off x="34925" y="28575"/>
              <a:ext cx="1168400" cy="548768"/>
            </a:xfrm>
            <a:prstGeom prst="roundRect">
              <a:avLst>
                <a:gd name="adj" fmla="val 10000"/>
              </a:avLst>
            </a:prstGeom>
            <a:gradFill rotWithShape="1">
              <a:gsLst>
                <a:gs pos="0">
                  <a:srgbClr val="FF3F40"/>
                </a:gs>
                <a:gs pos="7999">
                  <a:srgbClr val="FF3F40"/>
                </a:gs>
                <a:gs pos="50000">
                  <a:srgbClr val="C00000"/>
                </a:gs>
                <a:gs pos="51656">
                  <a:srgbClr val="C00000"/>
                </a:gs>
                <a:gs pos="98000">
                  <a:srgbClr val="FF3F40"/>
                </a:gs>
                <a:gs pos="100000">
                  <a:srgbClr val="FF7F7F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r>
                <a:rPr lang="en-US" altLang="zh-CN" sz="1600" b="1" i="1" dirty="0" smtClean="0">
                  <a:solidFill>
                    <a:srgbClr val="FFFFFF"/>
                  </a:solidFill>
                  <a:latin typeface="Impact" pitchFamily="34" charset="0"/>
                  <a:ea typeface="微软雅黑" pitchFamily="34" charset="-122"/>
                  <a:sym typeface="Arial" pitchFamily="34" charset="0"/>
                </a:rPr>
                <a:t>2</a:t>
              </a:r>
              <a:endParaRPr lang="zh-CN" altLang="en-US" sz="1600" dirty="0"/>
            </a:p>
          </p:txBody>
        </p:sp>
      </p:grpSp>
      <p:grpSp>
        <p:nvGrpSpPr>
          <p:cNvPr id="35" name="Group 52"/>
          <p:cNvGrpSpPr>
            <a:grpSpLocks/>
          </p:cNvGrpSpPr>
          <p:nvPr/>
        </p:nvGrpSpPr>
        <p:grpSpPr bwMode="auto">
          <a:xfrm>
            <a:off x="4469663" y="3377587"/>
            <a:ext cx="311444" cy="299300"/>
            <a:chOff x="0" y="0"/>
            <a:chExt cx="1219200" cy="586868"/>
          </a:xfrm>
        </p:grpSpPr>
        <p:sp>
          <p:nvSpPr>
            <p:cNvPr id="36" name="圆角矩形 44"/>
            <p:cNvSpPr>
              <a:spLocks noChangeArrowheads="1"/>
            </p:cNvSpPr>
            <p:nvPr/>
          </p:nvSpPr>
          <p:spPr bwMode="auto">
            <a:xfrm>
              <a:off x="0" y="0"/>
              <a:ext cx="1219200" cy="586868"/>
            </a:xfrm>
            <a:prstGeom prst="roundRect">
              <a:avLst>
                <a:gd name="adj" fmla="val 10000"/>
              </a:avLst>
            </a:prstGeom>
            <a:gradFill rotWithShape="1">
              <a:gsLst>
                <a:gs pos="0">
                  <a:srgbClr val="FFBFBF"/>
                </a:gs>
                <a:gs pos="51000">
                  <a:srgbClr val="FF3F40"/>
                </a:gs>
                <a:gs pos="100000">
                  <a:srgbClr val="FFBFBF"/>
                </a:gs>
              </a:gsLst>
              <a:lin ang="5400000" scaled="1"/>
            </a:gradFill>
            <a:ln w="9525">
              <a:solidFill>
                <a:srgbClr val="FF3F4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" name="圆角矩形 45"/>
            <p:cNvSpPr>
              <a:spLocks noChangeArrowheads="1"/>
            </p:cNvSpPr>
            <p:nvPr/>
          </p:nvSpPr>
          <p:spPr bwMode="auto">
            <a:xfrm>
              <a:off x="34925" y="28575"/>
              <a:ext cx="1168400" cy="548768"/>
            </a:xfrm>
            <a:prstGeom prst="roundRect">
              <a:avLst>
                <a:gd name="adj" fmla="val 10000"/>
              </a:avLst>
            </a:prstGeom>
            <a:gradFill rotWithShape="1">
              <a:gsLst>
                <a:gs pos="0">
                  <a:srgbClr val="FF3F40"/>
                </a:gs>
                <a:gs pos="7999">
                  <a:srgbClr val="FF3F40"/>
                </a:gs>
                <a:gs pos="50000">
                  <a:srgbClr val="C00000"/>
                </a:gs>
                <a:gs pos="51656">
                  <a:srgbClr val="C00000"/>
                </a:gs>
                <a:gs pos="98000">
                  <a:srgbClr val="FF3F40"/>
                </a:gs>
                <a:gs pos="100000">
                  <a:srgbClr val="FF7F7F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r>
                <a:rPr lang="en-US" altLang="zh-CN" sz="1600" b="1" i="1" dirty="0" smtClean="0">
                  <a:solidFill>
                    <a:srgbClr val="FFFFFF"/>
                  </a:solidFill>
                  <a:latin typeface="Impact" pitchFamily="34" charset="0"/>
                  <a:ea typeface="微软雅黑" pitchFamily="34" charset="-122"/>
                  <a:sym typeface="Arial" pitchFamily="34" charset="0"/>
                </a:rPr>
                <a:t>3</a:t>
              </a:r>
              <a:endParaRPr lang="zh-CN" altLang="en-US" sz="1600" dirty="0"/>
            </a:p>
          </p:txBody>
        </p:sp>
      </p:grpSp>
      <p:grpSp>
        <p:nvGrpSpPr>
          <p:cNvPr id="38" name="Group 52"/>
          <p:cNvGrpSpPr>
            <a:grpSpLocks/>
          </p:cNvGrpSpPr>
          <p:nvPr/>
        </p:nvGrpSpPr>
        <p:grpSpPr bwMode="auto">
          <a:xfrm>
            <a:off x="5692407" y="4206963"/>
            <a:ext cx="311444" cy="299300"/>
            <a:chOff x="0" y="0"/>
            <a:chExt cx="1219200" cy="586868"/>
          </a:xfrm>
        </p:grpSpPr>
        <p:sp>
          <p:nvSpPr>
            <p:cNvPr id="39" name="圆角矩形 44"/>
            <p:cNvSpPr>
              <a:spLocks noChangeArrowheads="1"/>
            </p:cNvSpPr>
            <p:nvPr/>
          </p:nvSpPr>
          <p:spPr bwMode="auto">
            <a:xfrm>
              <a:off x="0" y="0"/>
              <a:ext cx="1219200" cy="586868"/>
            </a:xfrm>
            <a:prstGeom prst="roundRect">
              <a:avLst>
                <a:gd name="adj" fmla="val 10000"/>
              </a:avLst>
            </a:prstGeom>
            <a:gradFill rotWithShape="1">
              <a:gsLst>
                <a:gs pos="0">
                  <a:srgbClr val="FFBFBF"/>
                </a:gs>
                <a:gs pos="51000">
                  <a:srgbClr val="FF3F40"/>
                </a:gs>
                <a:gs pos="100000">
                  <a:srgbClr val="FFBFBF"/>
                </a:gs>
              </a:gsLst>
              <a:lin ang="5400000" scaled="1"/>
            </a:gradFill>
            <a:ln w="9525">
              <a:solidFill>
                <a:srgbClr val="FF3F4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0" name="圆角矩形 45"/>
            <p:cNvSpPr>
              <a:spLocks noChangeArrowheads="1"/>
            </p:cNvSpPr>
            <p:nvPr/>
          </p:nvSpPr>
          <p:spPr bwMode="auto">
            <a:xfrm>
              <a:off x="34925" y="28575"/>
              <a:ext cx="1168400" cy="548768"/>
            </a:xfrm>
            <a:prstGeom prst="roundRect">
              <a:avLst>
                <a:gd name="adj" fmla="val 10000"/>
              </a:avLst>
            </a:prstGeom>
            <a:gradFill rotWithShape="1">
              <a:gsLst>
                <a:gs pos="0">
                  <a:srgbClr val="FF3F40"/>
                </a:gs>
                <a:gs pos="7999">
                  <a:srgbClr val="FF3F40"/>
                </a:gs>
                <a:gs pos="50000">
                  <a:srgbClr val="C00000"/>
                </a:gs>
                <a:gs pos="51656">
                  <a:srgbClr val="C00000"/>
                </a:gs>
                <a:gs pos="98000">
                  <a:srgbClr val="FF3F40"/>
                </a:gs>
                <a:gs pos="100000">
                  <a:srgbClr val="FF7F7F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r>
                <a:rPr lang="en-US" altLang="zh-CN" sz="1600" b="1" i="1" dirty="0" smtClean="0">
                  <a:solidFill>
                    <a:srgbClr val="FFFFFF"/>
                  </a:solidFill>
                  <a:latin typeface="Impact" pitchFamily="34" charset="0"/>
                  <a:ea typeface="微软雅黑" pitchFamily="34" charset="-122"/>
                  <a:sym typeface="Arial" pitchFamily="34" charset="0"/>
                </a:rPr>
                <a:t>4</a:t>
              </a:r>
              <a:endParaRPr lang="zh-CN" altLang="en-US" sz="1600" dirty="0"/>
            </a:p>
          </p:txBody>
        </p:sp>
      </p:grpSp>
      <p:grpSp>
        <p:nvGrpSpPr>
          <p:cNvPr id="41" name="Group 52"/>
          <p:cNvGrpSpPr>
            <a:grpSpLocks/>
          </p:cNvGrpSpPr>
          <p:nvPr/>
        </p:nvGrpSpPr>
        <p:grpSpPr bwMode="auto">
          <a:xfrm>
            <a:off x="6936406" y="4196363"/>
            <a:ext cx="311444" cy="299300"/>
            <a:chOff x="0" y="0"/>
            <a:chExt cx="1219200" cy="586868"/>
          </a:xfrm>
        </p:grpSpPr>
        <p:sp>
          <p:nvSpPr>
            <p:cNvPr id="42" name="圆角矩形 44"/>
            <p:cNvSpPr>
              <a:spLocks noChangeArrowheads="1"/>
            </p:cNvSpPr>
            <p:nvPr/>
          </p:nvSpPr>
          <p:spPr bwMode="auto">
            <a:xfrm>
              <a:off x="0" y="0"/>
              <a:ext cx="1219200" cy="586868"/>
            </a:xfrm>
            <a:prstGeom prst="roundRect">
              <a:avLst>
                <a:gd name="adj" fmla="val 10000"/>
              </a:avLst>
            </a:prstGeom>
            <a:gradFill rotWithShape="1">
              <a:gsLst>
                <a:gs pos="0">
                  <a:srgbClr val="FFBFBF"/>
                </a:gs>
                <a:gs pos="51000">
                  <a:srgbClr val="FF3F40"/>
                </a:gs>
                <a:gs pos="100000">
                  <a:srgbClr val="FFBFBF"/>
                </a:gs>
              </a:gsLst>
              <a:lin ang="5400000" scaled="1"/>
            </a:gradFill>
            <a:ln w="9525">
              <a:solidFill>
                <a:srgbClr val="FF3F4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" name="圆角矩形 45"/>
            <p:cNvSpPr>
              <a:spLocks noChangeArrowheads="1"/>
            </p:cNvSpPr>
            <p:nvPr/>
          </p:nvSpPr>
          <p:spPr bwMode="auto">
            <a:xfrm>
              <a:off x="34925" y="28575"/>
              <a:ext cx="1168400" cy="548768"/>
            </a:xfrm>
            <a:prstGeom prst="roundRect">
              <a:avLst>
                <a:gd name="adj" fmla="val 10000"/>
              </a:avLst>
            </a:prstGeom>
            <a:gradFill rotWithShape="1">
              <a:gsLst>
                <a:gs pos="0">
                  <a:srgbClr val="FF3F40"/>
                </a:gs>
                <a:gs pos="7999">
                  <a:srgbClr val="FF3F40"/>
                </a:gs>
                <a:gs pos="50000">
                  <a:srgbClr val="C00000"/>
                </a:gs>
                <a:gs pos="51656">
                  <a:srgbClr val="C00000"/>
                </a:gs>
                <a:gs pos="98000">
                  <a:srgbClr val="FF3F40"/>
                </a:gs>
                <a:gs pos="100000">
                  <a:srgbClr val="FF7F7F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r>
                <a:rPr lang="en-US" altLang="zh-CN" sz="1600" b="1" i="1" dirty="0" smtClean="0">
                  <a:solidFill>
                    <a:srgbClr val="FFFFFF"/>
                  </a:solidFill>
                  <a:latin typeface="Impact" pitchFamily="34" charset="0"/>
                  <a:ea typeface="微软雅黑" pitchFamily="34" charset="-122"/>
                  <a:sym typeface="Arial" pitchFamily="34" charset="0"/>
                </a:rPr>
                <a:t>5</a:t>
              </a:r>
              <a:endParaRPr lang="zh-CN" alt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xmlns="" val="40979969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50" advTm="0">
        <p14:flip dir="r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:\Users\jsj\Desktop\素材cnn sccnn.com_2014111795930119rx61_04 [转换].png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4139952" y="0"/>
            <a:ext cx="5004048" cy="3571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C:\Users\jsj\Desktop\素材cnn sccnn.com_2014111795930119rx61_04 [转换].png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 r="-8270"/>
          <a:stretch>
            <a:fillRect/>
          </a:stretch>
        </p:blipFill>
        <p:spPr bwMode="auto">
          <a:xfrm>
            <a:off x="0" y="2571750"/>
            <a:ext cx="2498024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6" name="矩形 5"/>
          <p:cNvSpPr/>
          <p:nvPr/>
        </p:nvSpPr>
        <p:spPr>
          <a:xfrm>
            <a:off x="0" y="476972"/>
            <a:ext cx="9144000" cy="432702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0" y="476972"/>
            <a:ext cx="9144000" cy="78554"/>
          </a:xfrm>
          <a:prstGeom prst="rect">
            <a:avLst/>
          </a:prstGeom>
          <a:solidFill>
            <a:srgbClr val="E46C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9" name="Group 52"/>
          <p:cNvGrpSpPr>
            <a:grpSpLocks/>
          </p:cNvGrpSpPr>
          <p:nvPr/>
        </p:nvGrpSpPr>
        <p:grpSpPr bwMode="auto">
          <a:xfrm>
            <a:off x="563974" y="949856"/>
            <a:ext cx="311444" cy="299300"/>
            <a:chOff x="0" y="0"/>
            <a:chExt cx="1219200" cy="586868"/>
          </a:xfrm>
        </p:grpSpPr>
        <p:sp>
          <p:nvSpPr>
            <p:cNvPr id="40" name="圆角矩形 44"/>
            <p:cNvSpPr>
              <a:spLocks noChangeArrowheads="1"/>
            </p:cNvSpPr>
            <p:nvPr/>
          </p:nvSpPr>
          <p:spPr bwMode="auto">
            <a:xfrm>
              <a:off x="0" y="0"/>
              <a:ext cx="1219200" cy="586868"/>
            </a:xfrm>
            <a:prstGeom prst="roundRect">
              <a:avLst>
                <a:gd name="adj" fmla="val 10000"/>
              </a:avLst>
            </a:prstGeom>
            <a:gradFill rotWithShape="1">
              <a:gsLst>
                <a:gs pos="0">
                  <a:srgbClr val="FFBFBF"/>
                </a:gs>
                <a:gs pos="51000">
                  <a:srgbClr val="FF3F40"/>
                </a:gs>
                <a:gs pos="100000">
                  <a:srgbClr val="FFBFBF"/>
                </a:gs>
              </a:gsLst>
              <a:lin ang="5400000" scaled="1"/>
            </a:gradFill>
            <a:ln w="9525">
              <a:solidFill>
                <a:srgbClr val="FF3F4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" name="圆角矩形 45"/>
            <p:cNvSpPr>
              <a:spLocks noChangeArrowheads="1"/>
            </p:cNvSpPr>
            <p:nvPr/>
          </p:nvSpPr>
          <p:spPr bwMode="auto">
            <a:xfrm>
              <a:off x="34925" y="28575"/>
              <a:ext cx="1168400" cy="548768"/>
            </a:xfrm>
            <a:prstGeom prst="roundRect">
              <a:avLst>
                <a:gd name="adj" fmla="val 10000"/>
              </a:avLst>
            </a:prstGeom>
            <a:gradFill rotWithShape="1">
              <a:gsLst>
                <a:gs pos="0">
                  <a:srgbClr val="FF3F40"/>
                </a:gs>
                <a:gs pos="7999">
                  <a:srgbClr val="FF3F40"/>
                </a:gs>
                <a:gs pos="50000">
                  <a:srgbClr val="C00000"/>
                </a:gs>
                <a:gs pos="51656">
                  <a:srgbClr val="C00000"/>
                </a:gs>
                <a:gs pos="98000">
                  <a:srgbClr val="FF3F40"/>
                </a:gs>
                <a:gs pos="100000">
                  <a:srgbClr val="FF7F7F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r>
                <a:rPr lang="en-US" altLang="zh-CN" sz="1600" b="1" i="1" dirty="0" smtClean="0">
                  <a:solidFill>
                    <a:srgbClr val="FFFFFF"/>
                  </a:solidFill>
                  <a:latin typeface="Impact" pitchFamily="34" charset="0"/>
                  <a:ea typeface="微软雅黑" pitchFamily="34" charset="-122"/>
                  <a:sym typeface="Arial" pitchFamily="34" charset="0"/>
                </a:rPr>
                <a:t>1</a:t>
              </a:r>
              <a:endParaRPr lang="zh-CN" altLang="en-US" sz="1600" dirty="0"/>
            </a:p>
          </p:txBody>
        </p:sp>
      </p:grpSp>
      <p:sp>
        <p:nvSpPr>
          <p:cNvPr id="42" name="矩形 1"/>
          <p:cNvSpPr>
            <a:spLocks noChangeArrowheads="1"/>
          </p:cNvSpPr>
          <p:nvPr/>
        </p:nvSpPr>
        <p:spPr bwMode="auto">
          <a:xfrm>
            <a:off x="903764" y="789830"/>
            <a:ext cx="701749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20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信源</a:t>
            </a:r>
            <a:endParaRPr lang="zh-CN" altLang="zh-CN" sz="20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3588252" y="1125455"/>
            <a:ext cx="29546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8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各种消息转换成原始电信号</a:t>
            </a:r>
          </a:p>
        </p:txBody>
      </p:sp>
      <p:sp>
        <p:nvSpPr>
          <p:cNvPr id="44" name="矩形 23"/>
          <p:cNvSpPr>
            <a:spLocks noChangeAspect="1" noChangeArrowheads="1"/>
          </p:cNvSpPr>
          <p:nvPr/>
        </p:nvSpPr>
        <p:spPr bwMode="auto">
          <a:xfrm>
            <a:off x="3624794" y="1105797"/>
            <a:ext cx="2924874" cy="404035"/>
          </a:xfrm>
          <a:prstGeom prst="rect">
            <a:avLst/>
          </a:prstGeom>
          <a:noFill/>
          <a:ln w="9525">
            <a:solidFill>
              <a:srgbClr val="0883C8"/>
            </a:solidFill>
            <a:prstDash val="dash"/>
            <a:miter lim="800000"/>
            <a:headEnd/>
            <a:tailEnd/>
          </a:ln>
        </p:spPr>
        <p:txBody>
          <a:bodyPr anchor="ctr"/>
          <a:lstStyle/>
          <a:p>
            <a:pPr algn="ctr"/>
            <a:endParaRPr lang="zh-CN" altLang="en-US">
              <a:latin typeface="宋体" pitchFamily="2" charset="-122"/>
              <a:sym typeface="宋体" pitchFamily="2" charset="-122"/>
            </a:endParaRPr>
          </a:p>
        </p:txBody>
      </p:sp>
      <p:pic>
        <p:nvPicPr>
          <p:cNvPr id="4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rot="5400000">
            <a:off x="4852221" y="1733120"/>
            <a:ext cx="323606" cy="1824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6" name="矩形 45"/>
          <p:cNvSpPr/>
          <p:nvPr/>
        </p:nvSpPr>
        <p:spPr>
          <a:xfrm>
            <a:off x="3634337" y="2149725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8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模拟信源</a:t>
            </a:r>
          </a:p>
        </p:txBody>
      </p:sp>
      <p:sp>
        <p:nvSpPr>
          <p:cNvPr id="47" name="矩形 23"/>
          <p:cNvSpPr>
            <a:spLocks noChangeAspect="1" noChangeArrowheads="1"/>
          </p:cNvSpPr>
          <p:nvPr/>
        </p:nvSpPr>
        <p:spPr bwMode="auto">
          <a:xfrm>
            <a:off x="3670879" y="2130067"/>
            <a:ext cx="1071265" cy="404035"/>
          </a:xfrm>
          <a:prstGeom prst="rect">
            <a:avLst/>
          </a:prstGeom>
          <a:noFill/>
          <a:ln w="9525">
            <a:solidFill>
              <a:srgbClr val="0883C8"/>
            </a:solidFill>
            <a:prstDash val="dash"/>
            <a:miter lim="800000"/>
            <a:headEnd/>
            <a:tailEnd/>
          </a:ln>
        </p:spPr>
        <p:txBody>
          <a:bodyPr anchor="ctr"/>
          <a:lstStyle/>
          <a:p>
            <a:pPr algn="ctr"/>
            <a:endParaRPr lang="zh-CN" altLang="en-US"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5158394" y="2153263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8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数字信源</a:t>
            </a:r>
          </a:p>
        </p:txBody>
      </p:sp>
      <p:sp>
        <p:nvSpPr>
          <p:cNvPr id="49" name="矩形 23"/>
          <p:cNvSpPr>
            <a:spLocks noChangeAspect="1" noChangeArrowheads="1"/>
          </p:cNvSpPr>
          <p:nvPr/>
        </p:nvSpPr>
        <p:spPr bwMode="auto">
          <a:xfrm>
            <a:off x="5194936" y="2133605"/>
            <a:ext cx="1071265" cy="404035"/>
          </a:xfrm>
          <a:prstGeom prst="rect">
            <a:avLst/>
          </a:prstGeom>
          <a:noFill/>
          <a:ln w="9525">
            <a:solidFill>
              <a:srgbClr val="0883C8"/>
            </a:solidFill>
            <a:prstDash val="dash"/>
            <a:miter lim="800000"/>
            <a:headEnd/>
            <a:tailEnd/>
          </a:ln>
        </p:spPr>
        <p:txBody>
          <a:bodyPr anchor="ctr"/>
          <a:lstStyle/>
          <a:p>
            <a:pPr algn="ctr"/>
            <a:endParaRPr lang="zh-CN" altLang="en-US">
              <a:latin typeface="宋体" pitchFamily="2" charset="-122"/>
              <a:sym typeface="宋体" pitchFamily="2" charset="-122"/>
            </a:endParaRPr>
          </a:p>
        </p:txBody>
      </p:sp>
      <p:pic>
        <p:nvPicPr>
          <p:cNvPr id="50" name="Picture 3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509823" y="3223820"/>
            <a:ext cx="1945758" cy="1390744"/>
          </a:xfrm>
          <a:prstGeom prst="rect">
            <a:avLst/>
          </a:prstGeom>
        </p:spPr>
      </p:pic>
      <p:pic>
        <p:nvPicPr>
          <p:cNvPr id="49154" name="Picture 2" descr="F:\！2023-2024(1)任务\2 修改PPT\2 通原\! 通原最新版PPT(2023.12.21)\插图\第1章 绪论\补21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702674" y="3314439"/>
            <a:ext cx="1619696" cy="1169407"/>
          </a:xfrm>
          <a:prstGeom prst="rect">
            <a:avLst/>
          </a:prstGeom>
          <a:noFill/>
        </p:spPr>
      </p:pic>
      <p:pic>
        <p:nvPicPr>
          <p:cNvPr id="51" name="Picture 3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717980" y="1499156"/>
            <a:ext cx="1400491" cy="1552336"/>
          </a:xfrm>
          <a:prstGeom prst="rect">
            <a:avLst/>
          </a:prstGeom>
        </p:spPr>
      </p:pic>
      <p:pic>
        <p:nvPicPr>
          <p:cNvPr id="49155" name="Picture 3" descr="F:\！2023-2024(1)任务\2 修改PPT\2 通原\! 通原最新版PPT(2023.12.21)\插图\第1章 绪论\补20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872448" y="1614767"/>
            <a:ext cx="1104677" cy="1295844"/>
          </a:xfrm>
          <a:prstGeom prst="rect">
            <a:avLst/>
          </a:prstGeom>
          <a:noFill/>
        </p:spPr>
      </p:pic>
      <p:pic>
        <p:nvPicPr>
          <p:cNvPr id="52" name="Picture 3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024688" y="2799915"/>
            <a:ext cx="2120369" cy="1729553"/>
          </a:xfrm>
          <a:prstGeom prst="rect">
            <a:avLst/>
          </a:prstGeom>
        </p:spPr>
      </p:pic>
      <p:pic>
        <p:nvPicPr>
          <p:cNvPr id="49156" name="Picture 4" descr="F:\！2023-2024(1)任务\2 修改PPT\2 通原\! 通原最新版PPT(2023.12.21)\插图\第1章 绪论\补22.jpe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242273" y="2913309"/>
            <a:ext cx="1737187" cy="1466186"/>
          </a:xfrm>
          <a:prstGeom prst="rect">
            <a:avLst/>
          </a:prstGeom>
          <a:noFill/>
        </p:spPr>
      </p:pic>
      <p:sp>
        <p:nvSpPr>
          <p:cNvPr id="23" name="矩形 22"/>
          <p:cNvSpPr/>
          <p:nvPr/>
        </p:nvSpPr>
        <p:spPr>
          <a:xfrm>
            <a:off x="841523" y="2057575"/>
            <a:ext cx="8931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8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声</a:t>
            </a:r>
            <a:r>
              <a:rPr lang="en-US" altLang="zh-CN" sz="18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itchFamily="2" charset="2"/>
              </a:rPr>
              <a:t></a:t>
            </a:r>
            <a:r>
              <a:rPr lang="zh-CN" altLang="en-US" sz="18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itchFamily="2" charset="2"/>
              </a:rPr>
              <a:t>电</a:t>
            </a:r>
            <a:endParaRPr lang="zh-CN" altLang="en-US" sz="1800" b="1" dirty="0" smtClean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579253" y="3656003"/>
            <a:ext cx="8931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8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itchFamily="2" charset="2"/>
              </a:rPr>
              <a:t>光</a:t>
            </a:r>
            <a:r>
              <a:rPr lang="en-US" altLang="zh-CN" sz="18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itchFamily="2" charset="2"/>
              </a:rPr>
              <a:t></a:t>
            </a:r>
            <a:r>
              <a:rPr lang="zh-CN" altLang="en-US" sz="18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itchFamily="2" charset="2"/>
              </a:rPr>
              <a:t>电</a:t>
            </a:r>
            <a:endParaRPr lang="zh-CN" altLang="en-US" sz="1800" b="1" dirty="0" smtClean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7238778" y="3361836"/>
            <a:ext cx="11240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8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itchFamily="2" charset="2"/>
              </a:rPr>
              <a:t>符号</a:t>
            </a:r>
            <a:r>
              <a:rPr lang="en-US" altLang="zh-CN" sz="18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itchFamily="2" charset="2"/>
              </a:rPr>
              <a:t></a:t>
            </a:r>
            <a:r>
              <a:rPr lang="zh-CN" altLang="en-US" sz="18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itchFamily="2" charset="2"/>
              </a:rPr>
              <a:t>电</a:t>
            </a:r>
            <a:endParaRPr lang="zh-CN" altLang="en-US" sz="1800" b="1" dirty="0" smtClean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2140850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00" advTm="0">
        <p14:prism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:\Users\jsj\Desktop\素材cnn sccnn.com_2014111795930119rx61_04 [转换].png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4139952" y="0"/>
            <a:ext cx="5004048" cy="3571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C:\Users\jsj\Desktop\素材cnn sccnn.com_2014111795930119rx61_04 [转换].png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 r="-8270"/>
          <a:stretch>
            <a:fillRect/>
          </a:stretch>
        </p:blipFill>
        <p:spPr bwMode="auto">
          <a:xfrm>
            <a:off x="0" y="2571750"/>
            <a:ext cx="2498024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6" name="矩形 5"/>
          <p:cNvSpPr/>
          <p:nvPr/>
        </p:nvSpPr>
        <p:spPr>
          <a:xfrm>
            <a:off x="0" y="476972"/>
            <a:ext cx="9144000" cy="432702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。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0" y="476972"/>
            <a:ext cx="9144000" cy="78554"/>
          </a:xfrm>
          <a:prstGeom prst="rect">
            <a:avLst/>
          </a:prstGeom>
          <a:solidFill>
            <a:srgbClr val="E46C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Group 52"/>
          <p:cNvGrpSpPr>
            <a:grpSpLocks/>
          </p:cNvGrpSpPr>
          <p:nvPr/>
        </p:nvGrpSpPr>
        <p:grpSpPr bwMode="auto">
          <a:xfrm>
            <a:off x="563974" y="949856"/>
            <a:ext cx="311444" cy="299300"/>
            <a:chOff x="0" y="0"/>
            <a:chExt cx="1219200" cy="586868"/>
          </a:xfrm>
        </p:grpSpPr>
        <p:sp>
          <p:nvSpPr>
            <p:cNvPr id="40" name="圆角矩形 44"/>
            <p:cNvSpPr>
              <a:spLocks noChangeArrowheads="1"/>
            </p:cNvSpPr>
            <p:nvPr/>
          </p:nvSpPr>
          <p:spPr bwMode="auto">
            <a:xfrm>
              <a:off x="0" y="0"/>
              <a:ext cx="1219200" cy="586868"/>
            </a:xfrm>
            <a:prstGeom prst="roundRect">
              <a:avLst>
                <a:gd name="adj" fmla="val 10000"/>
              </a:avLst>
            </a:prstGeom>
            <a:gradFill rotWithShape="1">
              <a:gsLst>
                <a:gs pos="0">
                  <a:srgbClr val="FFBFBF"/>
                </a:gs>
                <a:gs pos="51000">
                  <a:srgbClr val="FF3F40"/>
                </a:gs>
                <a:gs pos="100000">
                  <a:srgbClr val="FFBFBF"/>
                </a:gs>
              </a:gsLst>
              <a:lin ang="5400000" scaled="1"/>
            </a:gradFill>
            <a:ln w="9525">
              <a:solidFill>
                <a:srgbClr val="FF3F4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" name="圆角矩形 45"/>
            <p:cNvSpPr>
              <a:spLocks noChangeArrowheads="1"/>
            </p:cNvSpPr>
            <p:nvPr/>
          </p:nvSpPr>
          <p:spPr bwMode="auto">
            <a:xfrm>
              <a:off x="34925" y="28575"/>
              <a:ext cx="1168400" cy="548768"/>
            </a:xfrm>
            <a:prstGeom prst="roundRect">
              <a:avLst>
                <a:gd name="adj" fmla="val 10000"/>
              </a:avLst>
            </a:prstGeom>
            <a:gradFill rotWithShape="1">
              <a:gsLst>
                <a:gs pos="0">
                  <a:srgbClr val="FF3F40"/>
                </a:gs>
                <a:gs pos="7999">
                  <a:srgbClr val="FF3F40"/>
                </a:gs>
                <a:gs pos="50000">
                  <a:srgbClr val="C00000"/>
                </a:gs>
                <a:gs pos="51656">
                  <a:srgbClr val="C00000"/>
                </a:gs>
                <a:gs pos="98000">
                  <a:srgbClr val="FF3F40"/>
                </a:gs>
                <a:gs pos="100000">
                  <a:srgbClr val="FF7F7F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r>
                <a:rPr lang="en-US" altLang="zh-CN" sz="1600" b="1" i="1" dirty="0" smtClean="0">
                  <a:solidFill>
                    <a:srgbClr val="FFFFFF"/>
                  </a:solidFill>
                  <a:latin typeface="Impact" pitchFamily="34" charset="0"/>
                  <a:ea typeface="微软雅黑" pitchFamily="34" charset="-122"/>
                  <a:sym typeface="Arial" pitchFamily="34" charset="0"/>
                </a:rPr>
                <a:t>2</a:t>
              </a:r>
              <a:endParaRPr lang="zh-CN" altLang="en-US" sz="1600" dirty="0"/>
            </a:p>
          </p:txBody>
        </p:sp>
      </p:grpSp>
      <p:sp>
        <p:nvSpPr>
          <p:cNvPr id="42" name="矩形 1"/>
          <p:cNvSpPr>
            <a:spLocks noChangeArrowheads="1"/>
          </p:cNvSpPr>
          <p:nvPr/>
        </p:nvSpPr>
        <p:spPr bwMode="auto">
          <a:xfrm>
            <a:off x="808067" y="800463"/>
            <a:ext cx="1307808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20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发送设备</a:t>
            </a:r>
            <a:endParaRPr lang="zh-CN" altLang="zh-CN" sz="20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4119880" y="4133970"/>
            <a:ext cx="2723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8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放大、滤波、调制、编码</a:t>
            </a:r>
          </a:p>
        </p:txBody>
      </p:sp>
      <p:sp>
        <p:nvSpPr>
          <p:cNvPr id="44" name="矩形 23"/>
          <p:cNvSpPr>
            <a:spLocks noChangeAspect="1" noChangeArrowheads="1"/>
          </p:cNvSpPr>
          <p:nvPr/>
        </p:nvSpPr>
        <p:spPr bwMode="auto">
          <a:xfrm>
            <a:off x="4315912" y="2838387"/>
            <a:ext cx="2573986" cy="404035"/>
          </a:xfrm>
          <a:prstGeom prst="rect">
            <a:avLst/>
          </a:prstGeom>
          <a:noFill/>
          <a:ln w="9525">
            <a:solidFill>
              <a:srgbClr val="0883C8"/>
            </a:solidFill>
            <a:prstDash val="dash"/>
            <a:miter lim="800000"/>
            <a:headEnd/>
            <a:tailEnd/>
          </a:ln>
        </p:spPr>
        <p:txBody>
          <a:bodyPr anchor="ctr"/>
          <a:lstStyle/>
          <a:p>
            <a:pPr algn="ctr"/>
            <a:endParaRPr lang="zh-CN" altLang="en-US">
              <a:latin typeface="宋体" pitchFamily="2" charset="-122"/>
              <a:sym typeface="宋体" pitchFamily="2" charset="-122"/>
            </a:endParaRPr>
          </a:p>
        </p:txBody>
      </p:sp>
      <p:pic>
        <p:nvPicPr>
          <p:cNvPr id="4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rot="5400000">
            <a:off x="5362584" y="2500827"/>
            <a:ext cx="323606" cy="1824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" name="Picture 3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260761" y="2264729"/>
            <a:ext cx="1429267" cy="1945760"/>
          </a:xfrm>
          <a:prstGeom prst="rect">
            <a:avLst/>
          </a:prstGeom>
        </p:spPr>
      </p:pic>
      <p:pic>
        <p:nvPicPr>
          <p:cNvPr id="49155" name="Picture 3" descr="F:\！2023-2024(1)任务\2 修改PPT\2 通原\! 通原最新版PPT(2023.12.21)\插图\第1章 绪论\补20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436495" y="2377114"/>
            <a:ext cx="1104677" cy="1681861"/>
          </a:xfrm>
          <a:prstGeom prst="rect">
            <a:avLst/>
          </a:prstGeom>
          <a:noFill/>
        </p:spPr>
      </p:pic>
      <p:pic>
        <p:nvPicPr>
          <p:cNvPr id="23" name="Picture 3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720172" y="1033471"/>
            <a:ext cx="5562600" cy="1247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4" name="矩形 23"/>
          <p:cNvSpPr/>
          <p:nvPr/>
        </p:nvSpPr>
        <p:spPr>
          <a:xfrm>
            <a:off x="4338108" y="2852405"/>
            <a:ext cx="25199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8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完成信源和信道的匹配</a:t>
            </a:r>
            <a:endParaRPr lang="en-US" altLang="zh-CN" sz="1800" b="1" dirty="0" smtClean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3030279" y="3309589"/>
            <a:ext cx="511426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将信源产生的电信号变换成适合在信道中传输的电信号</a:t>
            </a:r>
            <a:endParaRPr lang="zh-CN" altLang="en-US" sz="1600" dirty="0"/>
          </a:p>
        </p:txBody>
      </p:sp>
      <p:pic>
        <p:nvPicPr>
          <p:cNvPr id="26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rot="5400000">
            <a:off x="5387388" y="3780325"/>
            <a:ext cx="323606" cy="1824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7" name="矩形 26"/>
          <p:cNvSpPr/>
          <p:nvPr/>
        </p:nvSpPr>
        <p:spPr>
          <a:xfrm>
            <a:off x="1231379" y="4265104"/>
            <a:ext cx="149271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µV</a:t>
            </a:r>
            <a:r>
              <a:rPr lang="zh-CN" altLang="en-US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级别的电压</a:t>
            </a:r>
          </a:p>
        </p:txBody>
      </p:sp>
    </p:spTree>
    <p:extLst>
      <p:ext uri="{BB962C8B-B14F-4D97-AF65-F5344CB8AC3E}">
        <p14:creationId xmlns:p14="http://schemas.microsoft.com/office/powerpoint/2010/main" xmlns="" val="42140850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00" advTm="0">
        <p14:prism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:\Users\jsj\Desktop\素材cnn sccnn.com_2014111795930119rx61_04 [转换].png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4139952" y="0"/>
            <a:ext cx="5004048" cy="3571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C:\Users\jsj\Desktop\素材cnn sccnn.com_2014111795930119rx61_04 [转换].png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 r="-8270"/>
          <a:stretch>
            <a:fillRect/>
          </a:stretch>
        </p:blipFill>
        <p:spPr bwMode="auto">
          <a:xfrm>
            <a:off x="0" y="2571750"/>
            <a:ext cx="2498024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6" name="矩形 5"/>
          <p:cNvSpPr/>
          <p:nvPr/>
        </p:nvSpPr>
        <p:spPr>
          <a:xfrm>
            <a:off x="0" y="476972"/>
            <a:ext cx="9144000" cy="432702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。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0" y="476972"/>
            <a:ext cx="9144000" cy="78554"/>
          </a:xfrm>
          <a:prstGeom prst="rect">
            <a:avLst/>
          </a:prstGeom>
          <a:solidFill>
            <a:srgbClr val="E46C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Group 52"/>
          <p:cNvGrpSpPr>
            <a:grpSpLocks/>
          </p:cNvGrpSpPr>
          <p:nvPr/>
        </p:nvGrpSpPr>
        <p:grpSpPr bwMode="auto">
          <a:xfrm>
            <a:off x="532075" y="896691"/>
            <a:ext cx="311444" cy="299300"/>
            <a:chOff x="0" y="0"/>
            <a:chExt cx="1219200" cy="586868"/>
          </a:xfrm>
        </p:grpSpPr>
        <p:sp>
          <p:nvSpPr>
            <p:cNvPr id="40" name="圆角矩形 44"/>
            <p:cNvSpPr>
              <a:spLocks noChangeArrowheads="1"/>
            </p:cNvSpPr>
            <p:nvPr/>
          </p:nvSpPr>
          <p:spPr bwMode="auto">
            <a:xfrm>
              <a:off x="0" y="0"/>
              <a:ext cx="1219200" cy="586868"/>
            </a:xfrm>
            <a:prstGeom prst="roundRect">
              <a:avLst>
                <a:gd name="adj" fmla="val 10000"/>
              </a:avLst>
            </a:prstGeom>
            <a:gradFill rotWithShape="1">
              <a:gsLst>
                <a:gs pos="0">
                  <a:srgbClr val="FFBFBF"/>
                </a:gs>
                <a:gs pos="51000">
                  <a:srgbClr val="FF3F40"/>
                </a:gs>
                <a:gs pos="100000">
                  <a:srgbClr val="FFBFBF"/>
                </a:gs>
              </a:gsLst>
              <a:lin ang="5400000" scaled="1"/>
            </a:gradFill>
            <a:ln w="9525">
              <a:solidFill>
                <a:srgbClr val="FF3F4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" name="圆角矩形 45"/>
            <p:cNvSpPr>
              <a:spLocks noChangeArrowheads="1"/>
            </p:cNvSpPr>
            <p:nvPr/>
          </p:nvSpPr>
          <p:spPr bwMode="auto">
            <a:xfrm>
              <a:off x="34925" y="28575"/>
              <a:ext cx="1168400" cy="548768"/>
            </a:xfrm>
            <a:prstGeom prst="roundRect">
              <a:avLst>
                <a:gd name="adj" fmla="val 10000"/>
              </a:avLst>
            </a:prstGeom>
            <a:gradFill rotWithShape="1">
              <a:gsLst>
                <a:gs pos="0">
                  <a:srgbClr val="FF3F40"/>
                </a:gs>
                <a:gs pos="7999">
                  <a:srgbClr val="FF3F40"/>
                </a:gs>
                <a:gs pos="50000">
                  <a:srgbClr val="C00000"/>
                </a:gs>
                <a:gs pos="51656">
                  <a:srgbClr val="C00000"/>
                </a:gs>
                <a:gs pos="98000">
                  <a:srgbClr val="FF3F40"/>
                </a:gs>
                <a:gs pos="100000">
                  <a:srgbClr val="FF7F7F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r>
                <a:rPr lang="en-US" altLang="zh-CN" sz="1600" b="1" i="1" dirty="0" smtClean="0">
                  <a:solidFill>
                    <a:srgbClr val="FFFFFF"/>
                  </a:solidFill>
                  <a:latin typeface="Impact" pitchFamily="34" charset="0"/>
                  <a:ea typeface="微软雅黑" pitchFamily="34" charset="-122"/>
                  <a:sym typeface="Arial" pitchFamily="34" charset="0"/>
                </a:rPr>
                <a:t>3</a:t>
              </a:r>
              <a:endParaRPr lang="zh-CN" altLang="en-US" sz="1600" dirty="0"/>
            </a:p>
          </p:txBody>
        </p:sp>
      </p:grpSp>
      <p:sp>
        <p:nvSpPr>
          <p:cNvPr id="42" name="矩形 1"/>
          <p:cNvSpPr>
            <a:spLocks noChangeArrowheads="1"/>
          </p:cNvSpPr>
          <p:nvPr/>
        </p:nvSpPr>
        <p:spPr bwMode="auto">
          <a:xfrm>
            <a:off x="797414" y="747298"/>
            <a:ext cx="861238" cy="499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20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  道</a:t>
            </a:r>
            <a:endParaRPr lang="zh-CN" altLang="zh-CN" sz="20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矩形 23"/>
          <p:cNvSpPr>
            <a:spLocks noChangeAspect="1" noChangeArrowheads="1"/>
          </p:cNvSpPr>
          <p:nvPr/>
        </p:nvSpPr>
        <p:spPr bwMode="auto">
          <a:xfrm>
            <a:off x="668942" y="1796406"/>
            <a:ext cx="1850974" cy="404035"/>
          </a:xfrm>
          <a:prstGeom prst="rect">
            <a:avLst/>
          </a:prstGeom>
          <a:noFill/>
          <a:ln w="9525">
            <a:solidFill>
              <a:srgbClr val="0883C8"/>
            </a:solidFill>
            <a:prstDash val="dash"/>
            <a:miter lim="800000"/>
            <a:headEnd/>
            <a:tailEnd/>
          </a:ln>
        </p:spPr>
        <p:txBody>
          <a:bodyPr anchor="ctr"/>
          <a:lstStyle/>
          <a:p>
            <a:pPr algn="ctr"/>
            <a:endParaRPr lang="zh-CN" altLang="en-US">
              <a:latin typeface="宋体" pitchFamily="2" charset="-122"/>
              <a:sym typeface="宋体" pitchFamily="2" charset="-122"/>
            </a:endParaRPr>
          </a:p>
        </p:txBody>
      </p:sp>
      <p:pic>
        <p:nvPicPr>
          <p:cNvPr id="4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661918" y="1905413"/>
            <a:ext cx="323606" cy="1824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" name="Picture 3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439893" y="967551"/>
            <a:ext cx="2492533" cy="1913872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662699" y="1826295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8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传输信号的通道</a:t>
            </a:r>
          </a:p>
        </p:txBody>
      </p:sp>
      <p:sp>
        <p:nvSpPr>
          <p:cNvPr id="15" name="矩形 14"/>
          <p:cNvSpPr/>
          <p:nvPr/>
        </p:nvSpPr>
        <p:spPr>
          <a:xfrm>
            <a:off x="3113320" y="1458580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8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有线信道</a:t>
            </a:r>
          </a:p>
        </p:txBody>
      </p:sp>
      <p:sp>
        <p:nvSpPr>
          <p:cNvPr id="16" name="矩形 23"/>
          <p:cNvSpPr>
            <a:spLocks noChangeAspect="1" noChangeArrowheads="1"/>
          </p:cNvSpPr>
          <p:nvPr/>
        </p:nvSpPr>
        <p:spPr bwMode="auto">
          <a:xfrm>
            <a:off x="3149862" y="1438922"/>
            <a:ext cx="1071265" cy="404035"/>
          </a:xfrm>
          <a:prstGeom prst="rect">
            <a:avLst/>
          </a:prstGeom>
          <a:noFill/>
          <a:ln w="9525">
            <a:solidFill>
              <a:srgbClr val="0883C8"/>
            </a:solidFill>
            <a:prstDash val="dash"/>
            <a:miter lim="800000"/>
            <a:headEnd/>
            <a:tailEnd/>
          </a:ln>
        </p:spPr>
        <p:txBody>
          <a:bodyPr anchor="ctr"/>
          <a:lstStyle/>
          <a:p>
            <a:pPr algn="ctr"/>
            <a:endParaRPr lang="zh-CN" altLang="en-US"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3127580" y="2100104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8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无线信道</a:t>
            </a:r>
          </a:p>
        </p:txBody>
      </p:sp>
      <p:sp>
        <p:nvSpPr>
          <p:cNvPr id="18" name="矩形 23"/>
          <p:cNvSpPr>
            <a:spLocks noChangeAspect="1" noChangeArrowheads="1"/>
          </p:cNvSpPr>
          <p:nvPr/>
        </p:nvSpPr>
        <p:spPr bwMode="auto">
          <a:xfrm>
            <a:off x="3164122" y="2080446"/>
            <a:ext cx="1071265" cy="404035"/>
          </a:xfrm>
          <a:prstGeom prst="rect">
            <a:avLst/>
          </a:prstGeom>
          <a:noFill/>
          <a:ln w="9525">
            <a:solidFill>
              <a:srgbClr val="0883C8"/>
            </a:solidFill>
            <a:prstDash val="dash"/>
            <a:miter lim="800000"/>
            <a:headEnd/>
            <a:tailEnd/>
          </a:ln>
        </p:spPr>
        <p:txBody>
          <a:bodyPr anchor="ctr"/>
          <a:lstStyle/>
          <a:p>
            <a:pPr algn="ctr"/>
            <a:endParaRPr lang="zh-CN" altLang="en-US">
              <a:latin typeface="宋体" pitchFamily="2" charset="-122"/>
              <a:sym typeface="宋体" pitchFamily="2" charset="-122"/>
            </a:endParaRPr>
          </a:p>
        </p:txBody>
      </p:sp>
      <p:pic>
        <p:nvPicPr>
          <p:cNvPr id="50178" name="Picture 2" descr="F:\！2023-2024(1)任务\2 修改PPT\2 通原\! 通原最新版PPT(2023.12.21)\插图\第1章 绪论\补23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678325" y="1105787"/>
            <a:ext cx="2054784" cy="1618142"/>
          </a:xfrm>
          <a:prstGeom prst="rect">
            <a:avLst/>
          </a:prstGeom>
          <a:noFill/>
        </p:spPr>
      </p:pic>
      <p:pic>
        <p:nvPicPr>
          <p:cNvPr id="21" name="Picture 3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144119" y="1020727"/>
            <a:ext cx="1638381" cy="1811080"/>
          </a:xfrm>
          <a:prstGeom prst="rect">
            <a:avLst/>
          </a:prstGeom>
        </p:spPr>
      </p:pic>
      <p:pic>
        <p:nvPicPr>
          <p:cNvPr id="50179" name="Picture 3" descr="F:\！2023-2024(1)任务\2 修改PPT\2 通原\! 通原最新版PPT(2023.12.21)\插图\第1章 绪论\补24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310777" y="1148318"/>
            <a:ext cx="1326830" cy="1524443"/>
          </a:xfrm>
          <a:prstGeom prst="rect">
            <a:avLst/>
          </a:prstGeom>
          <a:noFill/>
        </p:spPr>
      </p:pic>
      <p:pic>
        <p:nvPicPr>
          <p:cNvPr id="22" name="Picture 3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007790" y="3181242"/>
            <a:ext cx="5562600" cy="1247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5" name="矩形 24"/>
          <p:cNvSpPr/>
          <p:nvPr/>
        </p:nvSpPr>
        <p:spPr>
          <a:xfrm>
            <a:off x="3366478" y="4601384"/>
            <a:ext cx="29546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18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直接决定了通信质量的好坏</a:t>
            </a:r>
            <a:endParaRPr lang="zh-CN" altLang="en-US" sz="1800" b="1" dirty="0" smtClean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499232" y="2310952"/>
            <a:ext cx="233429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衰减、畸变、噪声</a:t>
            </a:r>
            <a:r>
              <a:rPr lang="en-US" altLang="zh-CN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干扰</a:t>
            </a:r>
          </a:p>
        </p:txBody>
      </p:sp>
    </p:spTree>
    <p:extLst>
      <p:ext uri="{BB962C8B-B14F-4D97-AF65-F5344CB8AC3E}">
        <p14:creationId xmlns:p14="http://schemas.microsoft.com/office/powerpoint/2010/main" xmlns="" val="42140850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00" advTm="0">
        <p14:prism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:\Users\jsj\Desktop\素材cnn sccnn.com_2014111795930119rx61_04 [转换].png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4139952" y="0"/>
            <a:ext cx="5004048" cy="3571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C:\Users\jsj\Desktop\素材cnn sccnn.com_2014111795930119rx61_04 [转换].png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 r="-8270"/>
          <a:stretch>
            <a:fillRect/>
          </a:stretch>
        </p:blipFill>
        <p:spPr bwMode="auto">
          <a:xfrm>
            <a:off x="0" y="2571750"/>
            <a:ext cx="2498024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6" name="矩形 5"/>
          <p:cNvSpPr/>
          <p:nvPr/>
        </p:nvSpPr>
        <p:spPr>
          <a:xfrm>
            <a:off x="0" y="476972"/>
            <a:ext cx="9144000" cy="432702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。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0" y="476972"/>
            <a:ext cx="9144000" cy="78554"/>
          </a:xfrm>
          <a:prstGeom prst="rect">
            <a:avLst/>
          </a:prstGeom>
          <a:solidFill>
            <a:srgbClr val="E46C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Group 52"/>
          <p:cNvGrpSpPr>
            <a:grpSpLocks/>
          </p:cNvGrpSpPr>
          <p:nvPr/>
        </p:nvGrpSpPr>
        <p:grpSpPr bwMode="auto">
          <a:xfrm>
            <a:off x="563974" y="949856"/>
            <a:ext cx="311444" cy="299300"/>
            <a:chOff x="0" y="0"/>
            <a:chExt cx="1219200" cy="586868"/>
          </a:xfrm>
        </p:grpSpPr>
        <p:sp>
          <p:nvSpPr>
            <p:cNvPr id="40" name="圆角矩形 44"/>
            <p:cNvSpPr>
              <a:spLocks noChangeArrowheads="1"/>
            </p:cNvSpPr>
            <p:nvPr/>
          </p:nvSpPr>
          <p:spPr bwMode="auto">
            <a:xfrm>
              <a:off x="0" y="0"/>
              <a:ext cx="1219200" cy="586868"/>
            </a:xfrm>
            <a:prstGeom prst="roundRect">
              <a:avLst>
                <a:gd name="adj" fmla="val 10000"/>
              </a:avLst>
            </a:prstGeom>
            <a:gradFill rotWithShape="1">
              <a:gsLst>
                <a:gs pos="0">
                  <a:srgbClr val="FFBFBF"/>
                </a:gs>
                <a:gs pos="51000">
                  <a:srgbClr val="FF3F40"/>
                </a:gs>
                <a:gs pos="100000">
                  <a:srgbClr val="FFBFBF"/>
                </a:gs>
              </a:gsLst>
              <a:lin ang="5400000" scaled="1"/>
            </a:gradFill>
            <a:ln w="9525">
              <a:solidFill>
                <a:srgbClr val="FF3F4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" name="圆角矩形 45"/>
            <p:cNvSpPr>
              <a:spLocks noChangeArrowheads="1"/>
            </p:cNvSpPr>
            <p:nvPr/>
          </p:nvSpPr>
          <p:spPr bwMode="auto">
            <a:xfrm>
              <a:off x="34925" y="28575"/>
              <a:ext cx="1168400" cy="548768"/>
            </a:xfrm>
            <a:prstGeom prst="roundRect">
              <a:avLst>
                <a:gd name="adj" fmla="val 10000"/>
              </a:avLst>
            </a:prstGeom>
            <a:gradFill rotWithShape="1">
              <a:gsLst>
                <a:gs pos="0">
                  <a:srgbClr val="FF3F40"/>
                </a:gs>
                <a:gs pos="7999">
                  <a:srgbClr val="FF3F40"/>
                </a:gs>
                <a:gs pos="50000">
                  <a:srgbClr val="C00000"/>
                </a:gs>
                <a:gs pos="51656">
                  <a:srgbClr val="C00000"/>
                </a:gs>
                <a:gs pos="98000">
                  <a:srgbClr val="FF3F40"/>
                </a:gs>
                <a:gs pos="100000">
                  <a:srgbClr val="FF7F7F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r>
                <a:rPr lang="en-US" altLang="zh-CN" sz="1600" b="1" i="1" dirty="0" smtClean="0">
                  <a:solidFill>
                    <a:srgbClr val="FFFFFF"/>
                  </a:solidFill>
                  <a:latin typeface="Impact" pitchFamily="34" charset="0"/>
                  <a:ea typeface="微软雅黑" pitchFamily="34" charset="-122"/>
                  <a:sym typeface="Arial" pitchFamily="34" charset="0"/>
                </a:rPr>
                <a:t>4</a:t>
              </a:r>
              <a:endParaRPr lang="zh-CN" altLang="en-US" sz="1600" dirty="0"/>
            </a:p>
          </p:txBody>
        </p:sp>
      </p:grpSp>
      <p:sp>
        <p:nvSpPr>
          <p:cNvPr id="42" name="矩形 1"/>
          <p:cNvSpPr>
            <a:spLocks noChangeArrowheads="1"/>
          </p:cNvSpPr>
          <p:nvPr/>
        </p:nvSpPr>
        <p:spPr bwMode="auto">
          <a:xfrm>
            <a:off x="808067" y="800463"/>
            <a:ext cx="1307808" cy="499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20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接收设备</a:t>
            </a:r>
            <a:endParaRPr lang="zh-CN" altLang="zh-CN" sz="20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914421" y="2565325"/>
            <a:ext cx="25199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18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将电信号还原为消息</a:t>
            </a:r>
            <a:r>
              <a:rPr lang="zh-CN" altLang="en-US" sz="18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800" b="1" dirty="0" smtClean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849580" y="1454142"/>
            <a:ext cx="618917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8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完成发送设备的反变换并</a:t>
            </a:r>
            <a:r>
              <a:rPr lang="zh-CN" altLang="zh-CN" sz="18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尽可能减小干扰</a:t>
            </a:r>
            <a:r>
              <a:rPr lang="en-US" altLang="zh-CN" sz="18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zh-CN" sz="18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噪声带来的影响</a:t>
            </a:r>
            <a:r>
              <a:rPr lang="zh-CN" altLang="en-US" sz="18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</p:txBody>
      </p:sp>
      <p:grpSp>
        <p:nvGrpSpPr>
          <p:cNvPr id="21" name="Group 52"/>
          <p:cNvGrpSpPr>
            <a:grpSpLocks/>
          </p:cNvGrpSpPr>
          <p:nvPr/>
        </p:nvGrpSpPr>
        <p:grpSpPr bwMode="auto">
          <a:xfrm>
            <a:off x="556879" y="2123024"/>
            <a:ext cx="311444" cy="299300"/>
            <a:chOff x="0" y="0"/>
            <a:chExt cx="1219200" cy="586868"/>
          </a:xfrm>
        </p:grpSpPr>
        <p:sp>
          <p:nvSpPr>
            <p:cNvPr id="22" name="圆角矩形 44"/>
            <p:cNvSpPr>
              <a:spLocks noChangeArrowheads="1"/>
            </p:cNvSpPr>
            <p:nvPr/>
          </p:nvSpPr>
          <p:spPr bwMode="auto">
            <a:xfrm>
              <a:off x="0" y="0"/>
              <a:ext cx="1219200" cy="586868"/>
            </a:xfrm>
            <a:prstGeom prst="roundRect">
              <a:avLst>
                <a:gd name="adj" fmla="val 10000"/>
              </a:avLst>
            </a:prstGeom>
            <a:gradFill rotWithShape="1">
              <a:gsLst>
                <a:gs pos="0">
                  <a:srgbClr val="FFBFBF"/>
                </a:gs>
                <a:gs pos="51000">
                  <a:srgbClr val="FF3F40"/>
                </a:gs>
                <a:gs pos="100000">
                  <a:srgbClr val="FFBFBF"/>
                </a:gs>
              </a:gsLst>
              <a:lin ang="5400000" scaled="1"/>
            </a:gradFill>
            <a:ln w="9525">
              <a:solidFill>
                <a:srgbClr val="FF3F4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" name="圆角矩形 45"/>
            <p:cNvSpPr>
              <a:spLocks noChangeArrowheads="1"/>
            </p:cNvSpPr>
            <p:nvPr/>
          </p:nvSpPr>
          <p:spPr bwMode="auto">
            <a:xfrm>
              <a:off x="34925" y="28575"/>
              <a:ext cx="1168400" cy="548768"/>
            </a:xfrm>
            <a:prstGeom prst="roundRect">
              <a:avLst>
                <a:gd name="adj" fmla="val 10000"/>
              </a:avLst>
            </a:prstGeom>
            <a:gradFill rotWithShape="1">
              <a:gsLst>
                <a:gs pos="0">
                  <a:srgbClr val="FF3F40"/>
                </a:gs>
                <a:gs pos="7999">
                  <a:srgbClr val="FF3F40"/>
                </a:gs>
                <a:gs pos="50000">
                  <a:srgbClr val="C00000"/>
                </a:gs>
                <a:gs pos="51656">
                  <a:srgbClr val="C00000"/>
                </a:gs>
                <a:gs pos="98000">
                  <a:srgbClr val="FF3F40"/>
                </a:gs>
                <a:gs pos="100000">
                  <a:srgbClr val="FF7F7F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r>
                <a:rPr lang="en-US" altLang="zh-CN" sz="1600" b="1" i="1" dirty="0" smtClean="0">
                  <a:solidFill>
                    <a:srgbClr val="FFFFFF"/>
                  </a:solidFill>
                  <a:latin typeface="Impact" pitchFamily="34" charset="0"/>
                  <a:ea typeface="微软雅黑" pitchFamily="34" charset="-122"/>
                  <a:sym typeface="Arial" pitchFamily="34" charset="0"/>
                </a:rPr>
                <a:t>5</a:t>
              </a:r>
              <a:endParaRPr lang="zh-CN" altLang="en-US" sz="1600" dirty="0"/>
            </a:p>
          </p:txBody>
        </p:sp>
      </p:grpSp>
      <p:sp>
        <p:nvSpPr>
          <p:cNvPr id="29" name="矩形 1"/>
          <p:cNvSpPr>
            <a:spLocks noChangeArrowheads="1"/>
          </p:cNvSpPr>
          <p:nvPr/>
        </p:nvSpPr>
        <p:spPr bwMode="auto">
          <a:xfrm>
            <a:off x="861221" y="1984264"/>
            <a:ext cx="875403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20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  宿</a:t>
            </a:r>
            <a:endParaRPr lang="zh-CN" altLang="zh-CN" sz="20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0" name="Picture 3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542685" y="3168520"/>
            <a:ext cx="2134567" cy="1541715"/>
          </a:xfrm>
          <a:prstGeom prst="rect">
            <a:avLst/>
          </a:prstGeom>
        </p:spPr>
      </p:pic>
      <p:pic>
        <p:nvPicPr>
          <p:cNvPr id="31" name="图片 30" descr="7 新闻联播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761351" y="3286548"/>
            <a:ext cx="1724553" cy="1293415"/>
          </a:xfrm>
          <a:prstGeom prst="rect">
            <a:avLst/>
          </a:prstGeom>
        </p:spPr>
      </p:pic>
      <p:pic>
        <p:nvPicPr>
          <p:cNvPr id="32" name="Picture 3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873890" y="3189779"/>
            <a:ext cx="2060162" cy="1509848"/>
          </a:xfrm>
          <a:prstGeom prst="rect">
            <a:avLst/>
          </a:prstGeom>
        </p:spPr>
      </p:pic>
      <p:pic>
        <p:nvPicPr>
          <p:cNvPr id="33" name="图片 32" descr="37.电压波形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097236" y="3286716"/>
            <a:ext cx="1677366" cy="1258025"/>
          </a:xfrm>
          <a:prstGeom prst="rect">
            <a:avLst/>
          </a:prstGeom>
        </p:spPr>
      </p:pic>
      <p:pic>
        <p:nvPicPr>
          <p:cNvPr id="34" name="Picture 3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100191" y="3798537"/>
            <a:ext cx="323606" cy="1824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42140850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00" advTm="0">
        <p14:prism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:\Users\jsj\Desktop\素材cnn sccnn.com_2014111795930119rx61_04 [转换].png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 r="-8270"/>
          <a:stretch>
            <a:fillRect/>
          </a:stretch>
        </p:blipFill>
        <p:spPr bwMode="auto">
          <a:xfrm>
            <a:off x="0" y="2571750"/>
            <a:ext cx="2498024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C:\Users\jsj\Desktop\素材cnn sccnn.com_2014111795930119rx61_04 [转换].png"/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4139952" y="0"/>
            <a:ext cx="5004048" cy="3571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6" name="矩形 5"/>
          <p:cNvSpPr/>
          <p:nvPr/>
        </p:nvSpPr>
        <p:spPr>
          <a:xfrm>
            <a:off x="0" y="476972"/>
            <a:ext cx="9144000" cy="432702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0" y="476972"/>
            <a:ext cx="9144000" cy="78554"/>
          </a:xfrm>
          <a:prstGeom prst="rect">
            <a:avLst/>
          </a:prstGeom>
          <a:solidFill>
            <a:srgbClr val="E46C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TextBox 10"/>
          <p:cNvSpPr txBox="1"/>
          <p:nvPr/>
        </p:nvSpPr>
        <p:spPr>
          <a:xfrm>
            <a:off x="251520" y="62858"/>
            <a:ext cx="2236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模拟通信系统模型</a:t>
            </a:r>
            <a:endParaRPr lang="zh-CN" altLang="en-US" sz="20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矩形 1"/>
          <p:cNvSpPr>
            <a:spLocks noChangeArrowheads="1"/>
          </p:cNvSpPr>
          <p:nvPr/>
        </p:nvSpPr>
        <p:spPr bwMode="auto">
          <a:xfrm>
            <a:off x="272913" y="722474"/>
            <a:ext cx="4075807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18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模拟通信系统中存在</a:t>
            </a:r>
            <a:r>
              <a:rPr lang="en-US" altLang="zh-CN" sz="18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8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种重要的变换：</a:t>
            </a:r>
            <a:endParaRPr lang="zh-CN" altLang="zh-CN" sz="18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788495" y="1446725"/>
            <a:ext cx="408568" cy="387212"/>
            <a:chOff x="5962996" y="1700808"/>
            <a:chExt cx="827193" cy="825350"/>
          </a:xfrm>
        </p:grpSpPr>
        <p:sp>
          <p:nvSpPr>
            <p:cNvPr id="26" name="橢圓 5"/>
            <p:cNvSpPr/>
            <p:nvPr/>
          </p:nvSpPr>
          <p:spPr>
            <a:xfrm>
              <a:off x="5962996" y="1700808"/>
              <a:ext cx="827193" cy="825350"/>
            </a:xfrm>
            <a:prstGeom prst="ellipse">
              <a:avLst/>
            </a:prstGeom>
            <a:gradFill>
              <a:gsLst>
                <a:gs pos="0">
                  <a:srgbClr val="0070C0"/>
                </a:gs>
                <a:gs pos="100000">
                  <a:srgbClr val="00B0F0"/>
                </a:gs>
              </a:gsLst>
              <a:lin ang="5400000" scaled="1"/>
            </a:gradFill>
            <a:ln w="120650">
              <a:gradFill flip="none" rotWithShape="1">
                <a:gsLst>
                  <a:gs pos="0">
                    <a:schemeClr val="bg1">
                      <a:lumMod val="78000"/>
                    </a:schemeClr>
                  </a:gs>
                  <a:gs pos="100000">
                    <a:schemeClr val="bg1">
                      <a:lumMod val="98000"/>
                    </a:schemeClr>
                  </a:gs>
                </a:gsLst>
                <a:lin ang="5400000" scaled="1"/>
                <a:tileRect/>
              </a:gradFill>
            </a:ln>
            <a:effectLst>
              <a:innerShdw blurRad="330200" dist="165100" dir="16200000">
                <a:prstClr val="black">
                  <a:alpha val="5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1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-BoldItalic" pitchFamily="50" charset="0"/>
              </a:endParaRPr>
            </a:p>
          </p:txBody>
        </p:sp>
        <p:sp>
          <p:nvSpPr>
            <p:cNvPr id="27" name="Freeform 454"/>
            <p:cNvSpPr>
              <a:spLocks noEditPoints="1"/>
            </p:cNvSpPr>
            <p:nvPr/>
          </p:nvSpPr>
          <p:spPr bwMode="auto">
            <a:xfrm flipH="1">
              <a:off x="6188219" y="1964142"/>
              <a:ext cx="376746" cy="298681"/>
            </a:xfrm>
            <a:custGeom>
              <a:avLst/>
              <a:gdLst>
                <a:gd name="T0" fmla="*/ 47 w 47"/>
                <a:gd name="T1" fmla="*/ 29 h 37"/>
                <a:gd name="T2" fmla="*/ 43 w 47"/>
                <a:gd name="T3" fmla="*/ 30 h 37"/>
                <a:gd name="T4" fmla="*/ 36 w 47"/>
                <a:gd name="T5" fmla="*/ 37 h 37"/>
                <a:gd name="T6" fmla="*/ 29 w 47"/>
                <a:gd name="T7" fmla="*/ 30 h 37"/>
                <a:gd name="T8" fmla="*/ 19 w 47"/>
                <a:gd name="T9" fmla="*/ 30 h 37"/>
                <a:gd name="T10" fmla="*/ 12 w 47"/>
                <a:gd name="T11" fmla="*/ 37 h 37"/>
                <a:gd name="T12" fmla="*/ 5 w 47"/>
                <a:gd name="T13" fmla="*/ 30 h 37"/>
                <a:gd name="T14" fmla="*/ 4 w 47"/>
                <a:gd name="T15" fmla="*/ 30 h 37"/>
                <a:gd name="T16" fmla="*/ 0 w 47"/>
                <a:gd name="T17" fmla="*/ 29 h 37"/>
                <a:gd name="T18" fmla="*/ 2 w 47"/>
                <a:gd name="T19" fmla="*/ 27 h 37"/>
                <a:gd name="T20" fmla="*/ 2 w 47"/>
                <a:gd name="T21" fmla="*/ 18 h 37"/>
                <a:gd name="T22" fmla="*/ 3 w 47"/>
                <a:gd name="T23" fmla="*/ 13 h 37"/>
                <a:gd name="T24" fmla="*/ 8 w 47"/>
                <a:gd name="T25" fmla="*/ 8 h 37"/>
                <a:gd name="T26" fmla="*/ 11 w 47"/>
                <a:gd name="T27" fmla="*/ 6 h 37"/>
                <a:gd name="T28" fmla="*/ 16 w 47"/>
                <a:gd name="T29" fmla="*/ 6 h 37"/>
                <a:gd name="T30" fmla="*/ 16 w 47"/>
                <a:gd name="T31" fmla="*/ 1 h 37"/>
                <a:gd name="T32" fmla="*/ 17 w 47"/>
                <a:gd name="T33" fmla="*/ 0 h 37"/>
                <a:gd name="T34" fmla="*/ 45 w 47"/>
                <a:gd name="T35" fmla="*/ 0 h 37"/>
                <a:gd name="T36" fmla="*/ 47 w 47"/>
                <a:gd name="T37" fmla="*/ 1 h 37"/>
                <a:gd name="T38" fmla="*/ 47 w 47"/>
                <a:gd name="T39" fmla="*/ 29 h 37"/>
                <a:gd name="T40" fmla="*/ 16 w 47"/>
                <a:gd name="T41" fmla="*/ 17 h 37"/>
                <a:gd name="T42" fmla="*/ 16 w 47"/>
                <a:gd name="T43" fmla="*/ 10 h 37"/>
                <a:gd name="T44" fmla="*/ 11 w 47"/>
                <a:gd name="T45" fmla="*/ 10 h 37"/>
                <a:gd name="T46" fmla="*/ 11 w 47"/>
                <a:gd name="T47" fmla="*/ 10 h 37"/>
                <a:gd name="T48" fmla="*/ 6 w 47"/>
                <a:gd name="T49" fmla="*/ 15 h 37"/>
                <a:gd name="T50" fmla="*/ 5 w 47"/>
                <a:gd name="T51" fmla="*/ 16 h 37"/>
                <a:gd name="T52" fmla="*/ 5 w 47"/>
                <a:gd name="T53" fmla="*/ 17 h 37"/>
                <a:gd name="T54" fmla="*/ 16 w 47"/>
                <a:gd name="T55" fmla="*/ 17 h 37"/>
                <a:gd name="T56" fmla="*/ 12 w 47"/>
                <a:gd name="T57" fmla="*/ 27 h 37"/>
                <a:gd name="T58" fmla="*/ 9 w 47"/>
                <a:gd name="T59" fmla="*/ 30 h 37"/>
                <a:gd name="T60" fmla="*/ 12 w 47"/>
                <a:gd name="T61" fmla="*/ 34 h 37"/>
                <a:gd name="T62" fmla="*/ 16 w 47"/>
                <a:gd name="T63" fmla="*/ 30 h 37"/>
                <a:gd name="T64" fmla="*/ 12 w 47"/>
                <a:gd name="T65" fmla="*/ 27 h 37"/>
                <a:gd name="T66" fmla="*/ 36 w 47"/>
                <a:gd name="T67" fmla="*/ 27 h 37"/>
                <a:gd name="T68" fmla="*/ 33 w 47"/>
                <a:gd name="T69" fmla="*/ 30 h 37"/>
                <a:gd name="T70" fmla="*/ 36 w 47"/>
                <a:gd name="T71" fmla="*/ 34 h 37"/>
                <a:gd name="T72" fmla="*/ 40 w 47"/>
                <a:gd name="T73" fmla="*/ 30 h 37"/>
                <a:gd name="T74" fmla="*/ 36 w 47"/>
                <a:gd name="T75" fmla="*/ 2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7" h="37">
                  <a:moveTo>
                    <a:pt x="47" y="29"/>
                  </a:moveTo>
                  <a:cubicBezTo>
                    <a:pt x="47" y="31"/>
                    <a:pt x="44" y="30"/>
                    <a:pt x="43" y="30"/>
                  </a:cubicBezTo>
                  <a:cubicBezTo>
                    <a:pt x="43" y="34"/>
                    <a:pt x="40" y="37"/>
                    <a:pt x="36" y="37"/>
                  </a:cubicBezTo>
                  <a:cubicBezTo>
                    <a:pt x="32" y="37"/>
                    <a:pt x="29" y="34"/>
                    <a:pt x="29" y="30"/>
                  </a:cubicBezTo>
                  <a:cubicBezTo>
                    <a:pt x="19" y="30"/>
                    <a:pt x="19" y="30"/>
                    <a:pt x="19" y="30"/>
                  </a:cubicBezTo>
                  <a:cubicBezTo>
                    <a:pt x="19" y="34"/>
                    <a:pt x="16" y="37"/>
                    <a:pt x="12" y="37"/>
                  </a:cubicBezTo>
                  <a:cubicBezTo>
                    <a:pt x="8" y="37"/>
                    <a:pt x="5" y="34"/>
                    <a:pt x="5" y="30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2" y="30"/>
                    <a:pt x="0" y="31"/>
                    <a:pt x="0" y="29"/>
                  </a:cubicBezTo>
                  <a:cubicBezTo>
                    <a:pt x="0" y="28"/>
                    <a:pt x="1" y="27"/>
                    <a:pt x="2" y="27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2" y="16"/>
                    <a:pt x="2" y="14"/>
                    <a:pt x="3" y="13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9" y="7"/>
                    <a:pt x="10" y="6"/>
                    <a:pt x="11" y="6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0"/>
                    <a:pt x="16" y="0"/>
                    <a:pt x="17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6" y="0"/>
                    <a:pt x="47" y="0"/>
                    <a:pt x="47" y="1"/>
                  </a:cubicBezTo>
                  <a:lnTo>
                    <a:pt x="47" y="29"/>
                  </a:lnTo>
                  <a:close/>
                  <a:moveTo>
                    <a:pt x="16" y="17"/>
                  </a:moveTo>
                  <a:cubicBezTo>
                    <a:pt x="16" y="10"/>
                    <a:pt x="16" y="10"/>
                    <a:pt x="16" y="10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5" y="16"/>
                    <a:pt x="5" y="16"/>
                  </a:cubicBezTo>
                  <a:cubicBezTo>
                    <a:pt x="5" y="17"/>
                    <a:pt x="5" y="17"/>
                    <a:pt x="5" y="17"/>
                  </a:cubicBezTo>
                  <a:lnTo>
                    <a:pt x="16" y="17"/>
                  </a:lnTo>
                  <a:close/>
                  <a:moveTo>
                    <a:pt x="12" y="27"/>
                  </a:moveTo>
                  <a:cubicBezTo>
                    <a:pt x="10" y="27"/>
                    <a:pt x="9" y="28"/>
                    <a:pt x="9" y="30"/>
                  </a:cubicBezTo>
                  <a:cubicBezTo>
                    <a:pt x="9" y="32"/>
                    <a:pt x="10" y="34"/>
                    <a:pt x="12" y="34"/>
                  </a:cubicBezTo>
                  <a:cubicBezTo>
                    <a:pt x="14" y="34"/>
                    <a:pt x="16" y="32"/>
                    <a:pt x="16" y="30"/>
                  </a:cubicBezTo>
                  <a:cubicBezTo>
                    <a:pt x="16" y="28"/>
                    <a:pt x="14" y="27"/>
                    <a:pt x="12" y="27"/>
                  </a:cubicBezTo>
                  <a:close/>
                  <a:moveTo>
                    <a:pt x="36" y="27"/>
                  </a:moveTo>
                  <a:cubicBezTo>
                    <a:pt x="34" y="27"/>
                    <a:pt x="33" y="28"/>
                    <a:pt x="33" y="30"/>
                  </a:cubicBezTo>
                  <a:cubicBezTo>
                    <a:pt x="33" y="32"/>
                    <a:pt x="34" y="34"/>
                    <a:pt x="36" y="34"/>
                  </a:cubicBezTo>
                  <a:cubicBezTo>
                    <a:pt x="38" y="34"/>
                    <a:pt x="40" y="32"/>
                    <a:pt x="40" y="30"/>
                  </a:cubicBezTo>
                  <a:cubicBezTo>
                    <a:pt x="40" y="28"/>
                    <a:pt x="38" y="27"/>
                    <a:pt x="36" y="2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62" tIns="34281" rIns="68562" bIns="34281" numCol="1" anchor="t" anchorCtr="0" compatLnSpc="1"/>
            <a:lstStyle/>
            <a:p>
              <a:endParaRPr lang="id-ID" sz="1350"/>
            </a:p>
          </p:txBody>
        </p:sp>
      </p:grpSp>
      <p:sp>
        <p:nvSpPr>
          <p:cNvPr id="31" name="矩形 1"/>
          <p:cNvSpPr>
            <a:spLocks noChangeArrowheads="1"/>
          </p:cNvSpPr>
          <p:nvPr/>
        </p:nvSpPr>
        <p:spPr bwMode="auto">
          <a:xfrm>
            <a:off x="1275918" y="1342704"/>
            <a:ext cx="4688947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8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将连续的消息转换为原始电信号：信源完成</a:t>
            </a:r>
            <a:endParaRPr lang="zh-CN" altLang="zh-CN" sz="18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3" name="Picture 3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95697" y="2030840"/>
            <a:ext cx="2177087" cy="1456642"/>
          </a:xfrm>
          <a:prstGeom prst="rect">
            <a:avLst/>
          </a:prstGeom>
        </p:spPr>
      </p:pic>
      <p:pic>
        <p:nvPicPr>
          <p:cNvPr id="32" name="图片 31" descr="13 模拟系统举例2.jpe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05349" y="2147766"/>
            <a:ext cx="1799349" cy="1198817"/>
          </a:xfrm>
          <a:prstGeom prst="rect">
            <a:avLst/>
          </a:prstGeom>
        </p:spPr>
      </p:pic>
      <p:graphicFrame>
        <p:nvGraphicFramePr>
          <p:cNvPr id="11265" name="Object 1"/>
          <p:cNvGraphicFramePr>
            <a:graphicFrameLocks noChangeAspect="1"/>
          </p:cNvGraphicFramePr>
          <p:nvPr/>
        </p:nvGraphicFramePr>
        <p:xfrm>
          <a:off x="3096260" y="2529357"/>
          <a:ext cx="1443843" cy="269517"/>
        </p:xfrm>
        <a:graphic>
          <a:graphicData uri="http://schemas.openxmlformats.org/presentationml/2006/ole">
            <p:oleObj spid="_x0000_s11265" name="Equation" r:id="rId7" imgW="952200" imgH="177480" progId="Equation.DSMT4">
              <p:embed/>
            </p:oleObj>
          </a:graphicData>
        </a:graphic>
      </p:graphicFrame>
      <p:pic>
        <p:nvPicPr>
          <p:cNvPr id="34" name="Picture 3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95728" y="3613410"/>
            <a:ext cx="2123944" cy="1479625"/>
          </a:xfrm>
          <a:prstGeom prst="rect">
            <a:avLst/>
          </a:prstGeom>
        </p:spPr>
      </p:pic>
      <p:pic>
        <p:nvPicPr>
          <p:cNvPr id="35" name="Picture 2" descr="F:\！2023-2024(1)任务\2 修改PPT\2 通原\! 通原最新版PPT(2023.12.21)\插图\第1章 绪论\补21.jp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107280" y="3718174"/>
            <a:ext cx="1723209" cy="1244143"/>
          </a:xfrm>
          <a:prstGeom prst="rect">
            <a:avLst/>
          </a:prstGeom>
          <a:noFill/>
        </p:spPr>
      </p:pic>
      <p:graphicFrame>
        <p:nvGraphicFramePr>
          <p:cNvPr id="11266" name="Object 2"/>
          <p:cNvGraphicFramePr>
            <a:graphicFrameLocks noChangeAspect="1"/>
          </p:cNvGraphicFramePr>
          <p:nvPr/>
        </p:nvGraphicFramePr>
        <p:xfrm>
          <a:off x="3072251" y="4154367"/>
          <a:ext cx="968154" cy="260657"/>
        </p:xfrm>
        <a:graphic>
          <a:graphicData uri="http://schemas.openxmlformats.org/presentationml/2006/ole">
            <p:oleObj spid="_x0000_s11266" name="Equation" r:id="rId9" imgW="660240" imgH="177480" progId="Equation.DSMT4">
              <p:embed/>
            </p:oleObj>
          </a:graphicData>
        </a:graphic>
      </p:graphicFrame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5390267" y="2149728"/>
            <a:ext cx="1914302" cy="10350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7" name="矩形 1"/>
          <p:cNvSpPr>
            <a:spLocks noChangeArrowheads="1"/>
          </p:cNvSpPr>
          <p:nvPr/>
        </p:nvSpPr>
        <p:spPr bwMode="auto">
          <a:xfrm>
            <a:off x="7435714" y="2335072"/>
            <a:ext cx="1197924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8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基带信号</a:t>
            </a:r>
            <a:endParaRPr lang="zh-CN" altLang="zh-CN" sz="18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268" name="Picture 4" descr="F:\！2023-2024(1)任务\2 修改PPT\2 通原\! 通原最新版PPT(2023.12.21)\插图\第1章 绪论\补25.jpg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5423774" y="3802074"/>
            <a:ext cx="1806354" cy="1196710"/>
          </a:xfrm>
          <a:prstGeom prst="rect">
            <a:avLst/>
          </a:prstGeom>
          <a:noFill/>
        </p:spPr>
      </p:pic>
      <p:pic>
        <p:nvPicPr>
          <p:cNvPr id="11269" name="Picture 5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6120071" y="3296093"/>
            <a:ext cx="386631" cy="3920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40979969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50" advTm="0">
        <p14:flip dir="r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:\Users\jsj\Desktop\素材cnn sccnn.com_2014111795930119rx61_04 [转换].png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 r="-8270"/>
          <a:stretch>
            <a:fillRect/>
          </a:stretch>
        </p:blipFill>
        <p:spPr bwMode="auto">
          <a:xfrm>
            <a:off x="10633" y="2571750"/>
            <a:ext cx="2498024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C:\Users\jsj\Desktop\素材cnn sccnn.com_2014111795930119rx61_04 [转换].png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4139952" y="0"/>
            <a:ext cx="5004048" cy="3571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6" name="矩形 5"/>
          <p:cNvSpPr/>
          <p:nvPr/>
        </p:nvSpPr>
        <p:spPr>
          <a:xfrm>
            <a:off x="0" y="530134"/>
            <a:ext cx="9144000" cy="432702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5195242" y="3238394"/>
            <a:ext cx="3247006" cy="483001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gradFill flip="none" rotWithShape="1">
              <a:gsLst>
                <a:gs pos="0">
                  <a:schemeClr val="bg1">
                    <a:lumMod val="71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</a:ln>
          <a:effectLst>
            <a:innerShdw blurRad="190500" dist="63500" dir="13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>
              <a:solidFill>
                <a:prstClr val="white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0" y="476972"/>
            <a:ext cx="9144000" cy="78554"/>
          </a:xfrm>
          <a:prstGeom prst="rect">
            <a:avLst/>
          </a:prstGeom>
          <a:solidFill>
            <a:srgbClr val="E46C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4713953" y="1321823"/>
            <a:ext cx="41553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CN" sz="18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 </a:t>
            </a:r>
            <a:r>
              <a:rPr lang="zh-CN" altLang="en-US" sz="18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由根、茎、叶、花、果实、种子组成</a:t>
            </a:r>
            <a:endParaRPr lang="zh-CN" altLang="en-US" sz="18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4717491" y="1740048"/>
            <a:ext cx="25394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CN" sz="18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</a:t>
            </a:r>
            <a:r>
              <a:rPr lang="zh-CN" altLang="en-US" sz="18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具有光合作用的能力</a:t>
            </a:r>
            <a:endParaRPr lang="zh-CN" altLang="en-US" sz="18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713953" y="2172463"/>
            <a:ext cx="13853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CN" sz="18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 </a:t>
            </a:r>
            <a:r>
              <a:rPr lang="zh-CN" altLang="en-US" sz="18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不能移动</a:t>
            </a:r>
            <a:endParaRPr lang="zh-CN" altLang="en-US" sz="18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0178" name="Picture 2" descr="F:\！2023-2024(1)任务\2 修改PPT\2 通原\! 通原最新版PPT(2023.12.21)\插图\第1章 绪论\补11.webp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948320" y="2846260"/>
            <a:ext cx="1411029" cy="1943154"/>
          </a:xfrm>
          <a:prstGeom prst="rect">
            <a:avLst/>
          </a:prstGeom>
          <a:noFill/>
        </p:spPr>
      </p:pic>
      <p:pic>
        <p:nvPicPr>
          <p:cNvPr id="50179" name="Picture 3" descr="F:\！2023-2024(1)任务\2 修改PPT\2 通原\! 通原最新版PPT(2023.12.21)\插图\第1章 绪论\补8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30865" y="3321346"/>
            <a:ext cx="1835888" cy="1376916"/>
          </a:xfrm>
          <a:prstGeom prst="rect">
            <a:avLst/>
          </a:prstGeom>
          <a:noFill/>
        </p:spPr>
      </p:pic>
      <p:pic>
        <p:nvPicPr>
          <p:cNvPr id="50180" name="Picture 4" descr="F:\！2023-2024(1)任务\2 修改PPT\2 通原\! 通原最新版PPT(2023.12.21)\插图\第1章 绪论\补9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385237" y="1116418"/>
            <a:ext cx="1784497" cy="1338373"/>
          </a:xfrm>
          <a:prstGeom prst="rect">
            <a:avLst/>
          </a:prstGeom>
          <a:noFill/>
        </p:spPr>
      </p:pic>
      <p:pic>
        <p:nvPicPr>
          <p:cNvPr id="50181" name="Picture 5" descr="F:\！2023-2024(1)任务\2 修改PPT\2 通原\! 通原最新版PPT(2023.12.21)\插图\第1章 绪论\补10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24650" y="786810"/>
            <a:ext cx="1412809" cy="2131606"/>
          </a:xfrm>
          <a:prstGeom prst="rect">
            <a:avLst/>
          </a:prstGeom>
          <a:noFill/>
        </p:spPr>
      </p:pic>
      <p:sp>
        <p:nvSpPr>
          <p:cNvPr id="14" name="矩形 23"/>
          <p:cNvSpPr>
            <a:spLocks noChangeAspect="1" noChangeArrowheads="1"/>
          </p:cNvSpPr>
          <p:nvPr/>
        </p:nvSpPr>
        <p:spPr bwMode="auto">
          <a:xfrm>
            <a:off x="4699548" y="1248702"/>
            <a:ext cx="4178638" cy="1356275"/>
          </a:xfrm>
          <a:prstGeom prst="rect">
            <a:avLst/>
          </a:prstGeom>
          <a:noFill/>
          <a:ln w="9525">
            <a:solidFill>
              <a:srgbClr val="0883C8"/>
            </a:solidFill>
            <a:prstDash val="dash"/>
            <a:miter lim="800000"/>
            <a:headEnd/>
            <a:tailEnd/>
          </a:ln>
        </p:spPr>
        <p:txBody>
          <a:bodyPr anchor="ctr"/>
          <a:lstStyle/>
          <a:p>
            <a:pPr algn="ctr"/>
            <a:endParaRPr lang="zh-CN" altLang="en-US">
              <a:latin typeface="宋体" pitchFamily="2" charset="-122"/>
              <a:sym typeface="宋体" pitchFamily="2" charset="-122"/>
            </a:endParaRPr>
          </a:p>
        </p:txBody>
      </p:sp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 rot="5400000">
            <a:off x="6610415" y="2904135"/>
            <a:ext cx="323606" cy="1824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6" name="矩形 15"/>
          <p:cNvSpPr/>
          <p:nvPr/>
        </p:nvSpPr>
        <p:spPr>
          <a:xfrm>
            <a:off x="5227875" y="3292466"/>
            <a:ext cx="31854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18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各种通信系统普遍适用的原理</a:t>
            </a:r>
            <a:endParaRPr lang="zh-CN" altLang="en-US" sz="18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5294477" y="4241434"/>
            <a:ext cx="3009554" cy="483001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gradFill flip="none" rotWithShape="1">
              <a:gsLst>
                <a:gs pos="0">
                  <a:schemeClr val="bg1">
                    <a:lumMod val="71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</a:ln>
          <a:effectLst>
            <a:innerShdw blurRad="190500" dist="63500" dir="13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>
              <a:solidFill>
                <a:prstClr val="white"/>
              </a:solidFill>
            </a:endParaRPr>
          </a:p>
        </p:txBody>
      </p:sp>
      <p:pic>
        <p:nvPicPr>
          <p:cNvPr id="19" name="Picture 3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 rot="5400000">
            <a:off x="6624586" y="3907175"/>
            <a:ext cx="323606" cy="1824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0" name="矩形 19"/>
          <p:cNvSpPr/>
          <p:nvPr/>
        </p:nvSpPr>
        <p:spPr>
          <a:xfrm>
            <a:off x="5327110" y="4295506"/>
            <a:ext cx="29546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18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为深入研究通信系统打基础</a:t>
            </a:r>
            <a:endParaRPr lang="zh-CN" altLang="en-US" sz="18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590089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50" advTm="0">
        <p14:flip dir="r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:\Users\jsj\Desktop\素材cnn sccnn.com_2014111795930119rx61_04 [转换].png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4139952" y="0"/>
            <a:ext cx="5004048" cy="3571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C:\Users\jsj\Desktop\素材cnn sccnn.com_2014111795930119rx61_04 [转换].png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 r="-8270"/>
          <a:stretch>
            <a:fillRect/>
          </a:stretch>
        </p:blipFill>
        <p:spPr bwMode="auto">
          <a:xfrm>
            <a:off x="0" y="2571750"/>
            <a:ext cx="2498024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6" name="矩形 5"/>
          <p:cNvSpPr/>
          <p:nvPr/>
        </p:nvSpPr>
        <p:spPr>
          <a:xfrm>
            <a:off x="0" y="476972"/>
            <a:ext cx="9144000" cy="432702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0" y="476972"/>
            <a:ext cx="9144000" cy="78554"/>
          </a:xfrm>
          <a:prstGeom prst="rect">
            <a:avLst/>
          </a:prstGeom>
          <a:solidFill>
            <a:srgbClr val="E46C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407922" y="2409619"/>
            <a:ext cx="6300666" cy="14133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15" name="组合 14"/>
          <p:cNvGrpSpPr/>
          <p:nvPr/>
        </p:nvGrpSpPr>
        <p:grpSpPr>
          <a:xfrm>
            <a:off x="461503" y="1023136"/>
            <a:ext cx="407658" cy="388076"/>
            <a:chOff x="5964839" y="2742182"/>
            <a:chExt cx="825350" cy="827192"/>
          </a:xfrm>
        </p:grpSpPr>
        <p:sp>
          <p:nvSpPr>
            <p:cNvPr id="16" name="橢圓 3"/>
            <p:cNvSpPr/>
            <p:nvPr/>
          </p:nvSpPr>
          <p:spPr>
            <a:xfrm>
              <a:off x="5964839" y="2742182"/>
              <a:ext cx="825350" cy="827192"/>
            </a:xfrm>
            <a:prstGeom prst="ellipse">
              <a:avLst/>
            </a:prstGeom>
            <a:gradFill>
              <a:gsLst>
                <a:gs pos="0">
                  <a:srgbClr val="0070C0"/>
                </a:gs>
                <a:gs pos="100000">
                  <a:srgbClr val="00B0F0"/>
                </a:gs>
              </a:gsLst>
              <a:lin ang="5400000" scaled="1"/>
            </a:gradFill>
            <a:ln w="120650">
              <a:gradFill flip="none" rotWithShape="1">
                <a:gsLst>
                  <a:gs pos="0">
                    <a:schemeClr val="bg1">
                      <a:lumMod val="78000"/>
                    </a:schemeClr>
                  </a:gs>
                  <a:gs pos="100000">
                    <a:schemeClr val="bg1">
                      <a:lumMod val="98000"/>
                    </a:schemeClr>
                  </a:gs>
                </a:gsLst>
                <a:lin ang="5400000" scaled="1"/>
                <a:tileRect/>
              </a:gradFill>
            </a:ln>
            <a:effectLst>
              <a:innerShdw blurRad="330200" dist="165100" dir="16200000">
                <a:prstClr val="black">
                  <a:alpha val="5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1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-BoldItalic" pitchFamily="50" charset="0"/>
              </a:endParaRPr>
            </a:p>
          </p:txBody>
        </p:sp>
        <p:sp>
          <p:nvSpPr>
            <p:cNvPr id="19" name="Freeform 453"/>
            <p:cNvSpPr>
              <a:spLocks noEditPoints="1"/>
            </p:cNvSpPr>
            <p:nvPr/>
          </p:nvSpPr>
          <p:spPr bwMode="auto">
            <a:xfrm>
              <a:off x="6209990" y="3025613"/>
              <a:ext cx="333203" cy="308290"/>
            </a:xfrm>
            <a:custGeom>
              <a:avLst/>
              <a:gdLst>
                <a:gd name="T0" fmla="*/ 45 w 45"/>
                <a:gd name="T1" fmla="*/ 13 h 42"/>
                <a:gd name="T2" fmla="*/ 30 w 45"/>
                <a:gd name="T3" fmla="*/ 24 h 42"/>
                <a:gd name="T4" fmla="*/ 28 w 45"/>
                <a:gd name="T5" fmla="*/ 27 h 42"/>
                <a:gd name="T6" fmla="*/ 26 w 45"/>
                <a:gd name="T7" fmla="*/ 31 h 42"/>
                <a:gd name="T8" fmla="*/ 29 w 45"/>
                <a:gd name="T9" fmla="*/ 35 h 42"/>
                <a:gd name="T10" fmla="*/ 35 w 45"/>
                <a:gd name="T11" fmla="*/ 39 h 42"/>
                <a:gd name="T12" fmla="*/ 35 w 45"/>
                <a:gd name="T13" fmla="*/ 41 h 42"/>
                <a:gd name="T14" fmla="*/ 34 w 45"/>
                <a:gd name="T15" fmla="*/ 42 h 42"/>
                <a:gd name="T16" fmla="*/ 11 w 45"/>
                <a:gd name="T17" fmla="*/ 42 h 42"/>
                <a:gd name="T18" fmla="*/ 11 w 45"/>
                <a:gd name="T19" fmla="*/ 41 h 42"/>
                <a:gd name="T20" fmla="*/ 11 w 45"/>
                <a:gd name="T21" fmla="*/ 39 h 42"/>
                <a:gd name="T22" fmla="*/ 16 w 45"/>
                <a:gd name="T23" fmla="*/ 35 h 42"/>
                <a:gd name="T24" fmla="*/ 19 w 45"/>
                <a:gd name="T25" fmla="*/ 31 h 42"/>
                <a:gd name="T26" fmla="*/ 17 w 45"/>
                <a:gd name="T27" fmla="*/ 27 h 42"/>
                <a:gd name="T28" fmla="*/ 15 w 45"/>
                <a:gd name="T29" fmla="*/ 24 h 42"/>
                <a:gd name="T30" fmla="*/ 0 w 45"/>
                <a:gd name="T31" fmla="*/ 13 h 42"/>
                <a:gd name="T32" fmla="*/ 0 w 45"/>
                <a:gd name="T33" fmla="*/ 10 h 42"/>
                <a:gd name="T34" fmla="*/ 3 w 45"/>
                <a:gd name="T35" fmla="*/ 7 h 42"/>
                <a:gd name="T36" fmla="*/ 11 w 45"/>
                <a:gd name="T37" fmla="*/ 7 h 42"/>
                <a:gd name="T38" fmla="*/ 11 w 45"/>
                <a:gd name="T39" fmla="*/ 5 h 42"/>
                <a:gd name="T40" fmla="*/ 15 w 45"/>
                <a:gd name="T41" fmla="*/ 0 h 42"/>
                <a:gd name="T42" fmla="*/ 30 w 45"/>
                <a:gd name="T43" fmla="*/ 0 h 42"/>
                <a:gd name="T44" fmla="*/ 35 w 45"/>
                <a:gd name="T45" fmla="*/ 5 h 42"/>
                <a:gd name="T46" fmla="*/ 35 w 45"/>
                <a:gd name="T47" fmla="*/ 7 h 42"/>
                <a:gd name="T48" fmla="*/ 42 w 45"/>
                <a:gd name="T49" fmla="*/ 7 h 42"/>
                <a:gd name="T50" fmla="*/ 45 w 45"/>
                <a:gd name="T51" fmla="*/ 10 h 42"/>
                <a:gd name="T52" fmla="*/ 45 w 45"/>
                <a:gd name="T53" fmla="*/ 13 h 42"/>
                <a:gd name="T54" fmla="*/ 11 w 45"/>
                <a:gd name="T55" fmla="*/ 11 h 42"/>
                <a:gd name="T56" fmla="*/ 4 w 45"/>
                <a:gd name="T57" fmla="*/ 11 h 42"/>
                <a:gd name="T58" fmla="*/ 4 w 45"/>
                <a:gd name="T59" fmla="*/ 13 h 42"/>
                <a:gd name="T60" fmla="*/ 13 w 45"/>
                <a:gd name="T61" fmla="*/ 21 h 42"/>
                <a:gd name="T62" fmla="*/ 11 w 45"/>
                <a:gd name="T63" fmla="*/ 11 h 42"/>
                <a:gd name="T64" fmla="*/ 41 w 45"/>
                <a:gd name="T65" fmla="*/ 11 h 42"/>
                <a:gd name="T66" fmla="*/ 35 w 45"/>
                <a:gd name="T67" fmla="*/ 11 h 42"/>
                <a:gd name="T68" fmla="*/ 33 w 45"/>
                <a:gd name="T69" fmla="*/ 21 h 42"/>
                <a:gd name="T70" fmla="*/ 41 w 45"/>
                <a:gd name="T71" fmla="*/ 13 h 42"/>
                <a:gd name="T72" fmla="*/ 41 w 45"/>
                <a:gd name="T73" fmla="*/ 11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45" h="42">
                  <a:moveTo>
                    <a:pt x="45" y="13"/>
                  </a:moveTo>
                  <a:cubicBezTo>
                    <a:pt x="45" y="18"/>
                    <a:pt x="39" y="24"/>
                    <a:pt x="30" y="24"/>
                  </a:cubicBezTo>
                  <a:cubicBezTo>
                    <a:pt x="29" y="26"/>
                    <a:pt x="28" y="27"/>
                    <a:pt x="28" y="27"/>
                  </a:cubicBezTo>
                  <a:cubicBezTo>
                    <a:pt x="26" y="28"/>
                    <a:pt x="26" y="30"/>
                    <a:pt x="26" y="31"/>
                  </a:cubicBezTo>
                  <a:cubicBezTo>
                    <a:pt x="26" y="33"/>
                    <a:pt x="27" y="35"/>
                    <a:pt x="29" y="35"/>
                  </a:cubicBezTo>
                  <a:cubicBezTo>
                    <a:pt x="32" y="35"/>
                    <a:pt x="35" y="36"/>
                    <a:pt x="35" y="39"/>
                  </a:cubicBezTo>
                  <a:cubicBezTo>
                    <a:pt x="35" y="41"/>
                    <a:pt x="35" y="41"/>
                    <a:pt x="35" y="41"/>
                  </a:cubicBezTo>
                  <a:cubicBezTo>
                    <a:pt x="35" y="41"/>
                    <a:pt x="34" y="42"/>
                    <a:pt x="34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1"/>
                    <a:pt x="11" y="41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1" y="36"/>
                    <a:pt x="13" y="35"/>
                    <a:pt x="16" y="35"/>
                  </a:cubicBezTo>
                  <a:cubicBezTo>
                    <a:pt x="18" y="35"/>
                    <a:pt x="19" y="33"/>
                    <a:pt x="19" y="31"/>
                  </a:cubicBezTo>
                  <a:cubicBezTo>
                    <a:pt x="19" y="30"/>
                    <a:pt x="19" y="28"/>
                    <a:pt x="17" y="27"/>
                  </a:cubicBezTo>
                  <a:cubicBezTo>
                    <a:pt x="17" y="27"/>
                    <a:pt x="16" y="26"/>
                    <a:pt x="15" y="24"/>
                  </a:cubicBezTo>
                  <a:cubicBezTo>
                    <a:pt x="6" y="24"/>
                    <a:pt x="0" y="18"/>
                    <a:pt x="0" y="13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8"/>
                    <a:pt x="1" y="7"/>
                    <a:pt x="3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1" y="2"/>
                    <a:pt x="12" y="0"/>
                    <a:pt x="15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3" y="0"/>
                    <a:pt x="35" y="2"/>
                    <a:pt x="35" y="5"/>
                  </a:cubicBezTo>
                  <a:cubicBezTo>
                    <a:pt x="35" y="7"/>
                    <a:pt x="35" y="7"/>
                    <a:pt x="35" y="7"/>
                  </a:cubicBezTo>
                  <a:cubicBezTo>
                    <a:pt x="42" y="7"/>
                    <a:pt x="42" y="7"/>
                    <a:pt x="42" y="7"/>
                  </a:cubicBezTo>
                  <a:cubicBezTo>
                    <a:pt x="44" y="7"/>
                    <a:pt x="45" y="8"/>
                    <a:pt x="45" y="10"/>
                  </a:cubicBezTo>
                  <a:lnTo>
                    <a:pt x="45" y="13"/>
                  </a:lnTo>
                  <a:close/>
                  <a:moveTo>
                    <a:pt x="11" y="11"/>
                  </a:moveTo>
                  <a:cubicBezTo>
                    <a:pt x="4" y="11"/>
                    <a:pt x="4" y="11"/>
                    <a:pt x="4" y="11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4" y="16"/>
                    <a:pt x="7" y="20"/>
                    <a:pt x="13" y="21"/>
                  </a:cubicBezTo>
                  <a:cubicBezTo>
                    <a:pt x="11" y="18"/>
                    <a:pt x="11" y="15"/>
                    <a:pt x="11" y="11"/>
                  </a:cubicBezTo>
                  <a:close/>
                  <a:moveTo>
                    <a:pt x="41" y="11"/>
                  </a:moveTo>
                  <a:cubicBezTo>
                    <a:pt x="35" y="11"/>
                    <a:pt x="35" y="11"/>
                    <a:pt x="35" y="11"/>
                  </a:cubicBezTo>
                  <a:cubicBezTo>
                    <a:pt x="35" y="15"/>
                    <a:pt x="34" y="18"/>
                    <a:pt x="33" y="21"/>
                  </a:cubicBezTo>
                  <a:cubicBezTo>
                    <a:pt x="38" y="20"/>
                    <a:pt x="41" y="16"/>
                    <a:pt x="41" y="13"/>
                  </a:cubicBezTo>
                  <a:lnTo>
                    <a:pt x="41" y="1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62" tIns="34281" rIns="68562" bIns="34281" numCol="1" anchor="t" anchorCtr="0" compatLnSpc="1"/>
            <a:lstStyle/>
            <a:p>
              <a:endParaRPr lang="id-ID" sz="1350"/>
            </a:p>
          </p:txBody>
        </p:sp>
      </p:grpSp>
      <p:sp>
        <p:nvSpPr>
          <p:cNvPr id="20" name="矩形 19"/>
          <p:cNvSpPr/>
          <p:nvPr/>
        </p:nvSpPr>
        <p:spPr>
          <a:xfrm>
            <a:off x="949887" y="1018216"/>
            <a:ext cx="36471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8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</a:t>
            </a:r>
            <a:r>
              <a:rPr lang="zh-CN" altLang="zh-CN" sz="18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电信号的</a:t>
            </a:r>
            <a:r>
              <a:rPr lang="zh-CN" altLang="en-US" sz="18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频谱</a:t>
            </a:r>
            <a:r>
              <a:rPr lang="zh-CN" altLang="zh-CN" sz="18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进行搬移</a:t>
            </a:r>
            <a:r>
              <a:rPr lang="zh-CN" altLang="en-US" sz="18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：调制器</a:t>
            </a:r>
          </a:p>
        </p:txBody>
      </p:sp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843798" y="849278"/>
            <a:ext cx="3768577" cy="11021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1" name="矩形 20"/>
          <p:cNvSpPr/>
          <p:nvPr/>
        </p:nvSpPr>
        <p:spPr>
          <a:xfrm>
            <a:off x="839967" y="4117188"/>
            <a:ext cx="758100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其它过程</a:t>
            </a:r>
            <a:r>
              <a:rPr lang="en-US" altLang="zh-CN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zh-CN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如放大、滤波等</a:t>
            </a:r>
            <a:r>
              <a:rPr lang="en-US" altLang="zh-CN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zh-CN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不会使得信号发生质变，为了突出主要矛盾而</a:t>
            </a:r>
            <a:r>
              <a:rPr lang="zh-CN" altLang="en-US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将其</a:t>
            </a:r>
            <a:r>
              <a:rPr lang="zh-CN" altLang="zh-CN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省去。</a:t>
            </a:r>
            <a:endParaRPr lang="zh-CN" altLang="en-US" sz="1600" b="1" dirty="0" smtClean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0979969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50" advTm="0">
        <p14:flip dir="r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:\Users\jsj\Desktop\素材cnn sccnn.com_2014111795930119rx61_04 [转换].png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4139952" y="0"/>
            <a:ext cx="5004048" cy="3571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C:\Users\jsj\Desktop\素材cnn sccnn.com_2014111795930119rx61_04 [转换].png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 r="-8270"/>
          <a:stretch>
            <a:fillRect/>
          </a:stretch>
        </p:blipFill>
        <p:spPr bwMode="auto">
          <a:xfrm>
            <a:off x="0" y="2571750"/>
            <a:ext cx="2498024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6" name="矩形 5"/>
          <p:cNvSpPr/>
          <p:nvPr/>
        </p:nvSpPr>
        <p:spPr>
          <a:xfrm>
            <a:off x="10628" y="508869"/>
            <a:ext cx="9144000" cy="432702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0" y="476972"/>
            <a:ext cx="9144000" cy="78554"/>
          </a:xfrm>
          <a:prstGeom prst="rect">
            <a:avLst/>
          </a:prstGeom>
          <a:solidFill>
            <a:srgbClr val="E46C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TextBox 10"/>
          <p:cNvSpPr txBox="1"/>
          <p:nvPr/>
        </p:nvSpPr>
        <p:spPr>
          <a:xfrm>
            <a:off x="251520" y="62858"/>
            <a:ext cx="2236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数字通信系统模型</a:t>
            </a:r>
            <a:endParaRPr lang="zh-CN" altLang="en-US" sz="20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31222" y="944823"/>
            <a:ext cx="7439025" cy="155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矩形 8"/>
          <p:cNvSpPr>
            <a:spLocks noChangeAspect="1" noChangeArrowheads="1"/>
          </p:cNvSpPr>
          <p:nvPr/>
        </p:nvSpPr>
        <p:spPr bwMode="auto">
          <a:xfrm>
            <a:off x="1307790" y="874590"/>
            <a:ext cx="2636889" cy="1209393"/>
          </a:xfrm>
          <a:prstGeom prst="rect">
            <a:avLst/>
          </a:prstGeom>
          <a:noFill/>
          <a:ln w="9525">
            <a:solidFill>
              <a:srgbClr val="FF0000"/>
            </a:solidFill>
            <a:prstDash val="dash"/>
            <a:miter lim="800000"/>
            <a:headEnd/>
            <a:tailEnd/>
          </a:ln>
        </p:spPr>
        <p:txBody>
          <a:bodyPr anchor="ctr"/>
          <a:lstStyle/>
          <a:p>
            <a:pPr algn="ctr"/>
            <a:endParaRPr lang="zh-CN" altLang="en-US" b="0"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10" name="矩形 9"/>
          <p:cNvSpPr>
            <a:spLocks noChangeAspect="1" noChangeArrowheads="1"/>
          </p:cNvSpPr>
          <p:nvPr/>
        </p:nvSpPr>
        <p:spPr bwMode="auto">
          <a:xfrm>
            <a:off x="5085890" y="867503"/>
            <a:ext cx="2636889" cy="1209393"/>
          </a:xfrm>
          <a:prstGeom prst="rect">
            <a:avLst/>
          </a:prstGeom>
          <a:noFill/>
          <a:ln w="9525">
            <a:solidFill>
              <a:srgbClr val="FF0000"/>
            </a:solidFill>
            <a:prstDash val="dash"/>
            <a:miter lim="800000"/>
            <a:headEnd/>
            <a:tailEnd/>
          </a:ln>
        </p:spPr>
        <p:txBody>
          <a:bodyPr anchor="ctr"/>
          <a:lstStyle/>
          <a:p>
            <a:pPr algn="ctr"/>
            <a:endParaRPr lang="zh-CN" altLang="en-US" b="0">
              <a:latin typeface="宋体" pitchFamily="2" charset="-122"/>
              <a:sym typeface="宋体" pitchFamily="2" charset="-122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575841" y="2775805"/>
            <a:ext cx="408568" cy="387212"/>
            <a:chOff x="5962996" y="1700808"/>
            <a:chExt cx="827193" cy="825350"/>
          </a:xfrm>
        </p:grpSpPr>
        <p:sp>
          <p:nvSpPr>
            <p:cNvPr id="12" name="橢圓 5"/>
            <p:cNvSpPr/>
            <p:nvPr/>
          </p:nvSpPr>
          <p:spPr>
            <a:xfrm>
              <a:off x="5962996" y="1700808"/>
              <a:ext cx="827193" cy="825350"/>
            </a:xfrm>
            <a:prstGeom prst="ellipse">
              <a:avLst/>
            </a:prstGeom>
            <a:gradFill>
              <a:gsLst>
                <a:gs pos="0">
                  <a:srgbClr val="0070C0"/>
                </a:gs>
                <a:gs pos="100000">
                  <a:srgbClr val="00B0F0"/>
                </a:gs>
              </a:gsLst>
              <a:lin ang="5400000" scaled="1"/>
            </a:gradFill>
            <a:ln w="120650">
              <a:gradFill flip="none" rotWithShape="1">
                <a:gsLst>
                  <a:gs pos="0">
                    <a:schemeClr val="bg1">
                      <a:lumMod val="78000"/>
                    </a:schemeClr>
                  </a:gs>
                  <a:gs pos="100000">
                    <a:schemeClr val="bg1">
                      <a:lumMod val="98000"/>
                    </a:schemeClr>
                  </a:gs>
                </a:gsLst>
                <a:lin ang="5400000" scaled="1"/>
                <a:tileRect/>
              </a:gradFill>
            </a:ln>
            <a:effectLst>
              <a:innerShdw blurRad="330200" dist="165100" dir="16200000">
                <a:prstClr val="black">
                  <a:alpha val="5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1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-BoldItalic" pitchFamily="50" charset="0"/>
              </a:endParaRPr>
            </a:p>
          </p:txBody>
        </p:sp>
        <p:sp>
          <p:nvSpPr>
            <p:cNvPr id="13" name="Freeform 454"/>
            <p:cNvSpPr>
              <a:spLocks noEditPoints="1"/>
            </p:cNvSpPr>
            <p:nvPr/>
          </p:nvSpPr>
          <p:spPr bwMode="auto">
            <a:xfrm flipH="1">
              <a:off x="6188219" y="1964142"/>
              <a:ext cx="376746" cy="298681"/>
            </a:xfrm>
            <a:custGeom>
              <a:avLst/>
              <a:gdLst>
                <a:gd name="T0" fmla="*/ 47 w 47"/>
                <a:gd name="T1" fmla="*/ 29 h 37"/>
                <a:gd name="T2" fmla="*/ 43 w 47"/>
                <a:gd name="T3" fmla="*/ 30 h 37"/>
                <a:gd name="T4" fmla="*/ 36 w 47"/>
                <a:gd name="T5" fmla="*/ 37 h 37"/>
                <a:gd name="T6" fmla="*/ 29 w 47"/>
                <a:gd name="T7" fmla="*/ 30 h 37"/>
                <a:gd name="T8" fmla="*/ 19 w 47"/>
                <a:gd name="T9" fmla="*/ 30 h 37"/>
                <a:gd name="T10" fmla="*/ 12 w 47"/>
                <a:gd name="T11" fmla="*/ 37 h 37"/>
                <a:gd name="T12" fmla="*/ 5 w 47"/>
                <a:gd name="T13" fmla="*/ 30 h 37"/>
                <a:gd name="T14" fmla="*/ 4 w 47"/>
                <a:gd name="T15" fmla="*/ 30 h 37"/>
                <a:gd name="T16" fmla="*/ 0 w 47"/>
                <a:gd name="T17" fmla="*/ 29 h 37"/>
                <a:gd name="T18" fmla="*/ 2 w 47"/>
                <a:gd name="T19" fmla="*/ 27 h 37"/>
                <a:gd name="T20" fmla="*/ 2 w 47"/>
                <a:gd name="T21" fmla="*/ 18 h 37"/>
                <a:gd name="T22" fmla="*/ 3 w 47"/>
                <a:gd name="T23" fmla="*/ 13 h 37"/>
                <a:gd name="T24" fmla="*/ 8 w 47"/>
                <a:gd name="T25" fmla="*/ 8 h 37"/>
                <a:gd name="T26" fmla="*/ 11 w 47"/>
                <a:gd name="T27" fmla="*/ 6 h 37"/>
                <a:gd name="T28" fmla="*/ 16 w 47"/>
                <a:gd name="T29" fmla="*/ 6 h 37"/>
                <a:gd name="T30" fmla="*/ 16 w 47"/>
                <a:gd name="T31" fmla="*/ 1 h 37"/>
                <a:gd name="T32" fmla="*/ 17 w 47"/>
                <a:gd name="T33" fmla="*/ 0 h 37"/>
                <a:gd name="T34" fmla="*/ 45 w 47"/>
                <a:gd name="T35" fmla="*/ 0 h 37"/>
                <a:gd name="T36" fmla="*/ 47 w 47"/>
                <a:gd name="T37" fmla="*/ 1 h 37"/>
                <a:gd name="T38" fmla="*/ 47 w 47"/>
                <a:gd name="T39" fmla="*/ 29 h 37"/>
                <a:gd name="T40" fmla="*/ 16 w 47"/>
                <a:gd name="T41" fmla="*/ 17 h 37"/>
                <a:gd name="T42" fmla="*/ 16 w 47"/>
                <a:gd name="T43" fmla="*/ 10 h 37"/>
                <a:gd name="T44" fmla="*/ 11 w 47"/>
                <a:gd name="T45" fmla="*/ 10 h 37"/>
                <a:gd name="T46" fmla="*/ 11 w 47"/>
                <a:gd name="T47" fmla="*/ 10 h 37"/>
                <a:gd name="T48" fmla="*/ 6 w 47"/>
                <a:gd name="T49" fmla="*/ 15 h 37"/>
                <a:gd name="T50" fmla="*/ 5 w 47"/>
                <a:gd name="T51" fmla="*/ 16 h 37"/>
                <a:gd name="T52" fmla="*/ 5 w 47"/>
                <a:gd name="T53" fmla="*/ 17 h 37"/>
                <a:gd name="T54" fmla="*/ 16 w 47"/>
                <a:gd name="T55" fmla="*/ 17 h 37"/>
                <a:gd name="T56" fmla="*/ 12 w 47"/>
                <a:gd name="T57" fmla="*/ 27 h 37"/>
                <a:gd name="T58" fmla="*/ 9 w 47"/>
                <a:gd name="T59" fmla="*/ 30 h 37"/>
                <a:gd name="T60" fmla="*/ 12 w 47"/>
                <a:gd name="T61" fmla="*/ 34 h 37"/>
                <a:gd name="T62" fmla="*/ 16 w 47"/>
                <a:gd name="T63" fmla="*/ 30 h 37"/>
                <a:gd name="T64" fmla="*/ 12 w 47"/>
                <a:gd name="T65" fmla="*/ 27 h 37"/>
                <a:gd name="T66" fmla="*/ 36 w 47"/>
                <a:gd name="T67" fmla="*/ 27 h 37"/>
                <a:gd name="T68" fmla="*/ 33 w 47"/>
                <a:gd name="T69" fmla="*/ 30 h 37"/>
                <a:gd name="T70" fmla="*/ 36 w 47"/>
                <a:gd name="T71" fmla="*/ 34 h 37"/>
                <a:gd name="T72" fmla="*/ 40 w 47"/>
                <a:gd name="T73" fmla="*/ 30 h 37"/>
                <a:gd name="T74" fmla="*/ 36 w 47"/>
                <a:gd name="T75" fmla="*/ 2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7" h="37">
                  <a:moveTo>
                    <a:pt x="47" y="29"/>
                  </a:moveTo>
                  <a:cubicBezTo>
                    <a:pt x="47" y="31"/>
                    <a:pt x="44" y="30"/>
                    <a:pt x="43" y="30"/>
                  </a:cubicBezTo>
                  <a:cubicBezTo>
                    <a:pt x="43" y="34"/>
                    <a:pt x="40" y="37"/>
                    <a:pt x="36" y="37"/>
                  </a:cubicBezTo>
                  <a:cubicBezTo>
                    <a:pt x="32" y="37"/>
                    <a:pt x="29" y="34"/>
                    <a:pt x="29" y="30"/>
                  </a:cubicBezTo>
                  <a:cubicBezTo>
                    <a:pt x="19" y="30"/>
                    <a:pt x="19" y="30"/>
                    <a:pt x="19" y="30"/>
                  </a:cubicBezTo>
                  <a:cubicBezTo>
                    <a:pt x="19" y="34"/>
                    <a:pt x="16" y="37"/>
                    <a:pt x="12" y="37"/>
                  </a:cubicBezTo>
                  <a:cubicBezTo>
                    <a:pt x="8" y="37"/>
                    <a:pt x="5" y="34"/>
                    <a:pt x="5" y="30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2" y="30"/>
                    <a:pt x="0" y="31"/>
                    <a:pt x="0" y="29"/>
                  </a:cubicBezTo>
                  <a:cubicBezTo>
                    <a:pt x="0" y="28"/>
                    <a:pt x="1" y="27"/>
                    <a:pt x="2" y="27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2" y="16"/>
                    <a:pt x="2" y="14"/>
                    <a:pt x="3" y="13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9" y="7"/>
                    <a:pt x="10" y="6"/>
                    <a:pt x="11" y="6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0"/>
                    <a:pt x="16" y="0"/>
                    <a:pt x="17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6" y="0"/>
                    <a:pt x="47" y="0"/>
                    <a:pt x="47" y="1"/>
                  </a:cubicBezTo>
                  <a:lnTo>
                    <a:pt x="47" y="29"/>
                  </a:lnTo>
                  <a:close/>
                  <a:moveTo>
                    <a:pt x="16" y="17"/>
                  </a:moveTo>
                  <a:cubicBezTo>
                    <a:pt x="16" y="10"/>
                    <a:pt x="16" y="10"/>
                    <a:pt x="16" y="10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5" y="16"/>
                    <a:pt x="5" y="16"/>
                  </a:cubicBezTo>
                  <a:cubicBezTo>
                    <a:pt x="5" y="17"/>
                    <a:pt x="5" y="17"/>
                    <a:pt x="5" y="17"/>
                  </a:cubicBezTo>
                  <a:lnTo>
                    <a:pt x="16" y="17"/>
                  </a:lnTo>
                  <a:close/>
                  <a:moveTo>
                    <a:pt x="12" y="27"/>
                  </a:moveTo>
                  <a:cubicBezTo>
                    <a:pt x="10" y="27"/>
                    <a:pt x="9" y="28"/>
                    <a:pt x="9" y="30"/>
                  </a:cubicBezTo>
                  <a:cubicBezTo>
                    <a:pt x="9" y="32"/>
                    <a:pt x="10" y="34"/>
                    <a:pt x="12" y="34"/>
                  </a:cubicBezTo>
                  <a:cubicBezTo>
                    <a:pt x="14" y="34"/>
                    <a:pt x="16" y="32"/>
                    <a:pt x="16" y="30"/>
                  </a:cubicBezTo>
                  <a:cubicBezTo>
                    <a:pt x="16" y="28"/>
                    <a:pt x="14" y="27"/>
                    <a:pt x="12" y="27"/>
                  </a:cubicBezTo>
                  <a:close/>
                  <a:moveTo>
                    <a:pt x="36" y="27"/>
                  </a:moveTo>
                  <a:cubicBezTo>
                    <a:pt x="34" y="27"/>
                    <a:pt x="33" y="28"/>
                    <a:pt x="33" y="30"/>
                  </a:cubicBezTo>
                  <a:cubicBezTo>
                    <a:pt x="33" y="32"/>
                    <a:pt x="34" y="34"/>
                    <a:pt x="36" y="34"/>
                  </a:cubicBezTo>
                  <a:cubicBezTo>
                    <a:pt x="38" y="34"/>
                    <a:pt x="40" y="32"/>
                    <a:pt x="40" y="30"/>
                  </a:cubicBezTo>
                  <a:cubicBezTo>
                    <a:pt x="40" y="28"/>
                    <a:pt x="38" y="27"/>
                    <a:pt x="36" y="2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62" tIns="34281" rIns="68562" bIns="34281" numCol="1" anchor="t" anchorCtr="0" compatLnSpc="1"/>
            <a:lstStyle/>
            <a:p>
              <a:endParaRPr lang="id-ID" sz="1350"/>
            </a:p>
          </p:txBody>
        </p:sp>
      </p:grpSp>
      <p:sp>
        <p:nvSpPr>
          <p:cNvPr id="14" name="矩形 1"/>
          <p:cNvSpPr>
            <a:spLocks noChangeArrowheads="1"/>
          </p:cNvSpPr>
          <p:nvPr/>
        </p:nvSpPr>
        <p:spPr bwMode="auto">
          <a:xfrm>
            <a:off x="1063264" y="2671784"/>
            <a:ext cx="3498101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8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信源编码：模数转换、数据压缩</a:t>
            </a:r>
            <a:endParaRPr lang="zh-CN" altLang="zh-CN" sz="18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5" name="Picture 3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204059" y="3242935"/>
            <a:ext cx="1847466" cy="1871380"/>
          </a:xfrm>
          <a:prstGeom prst="rect">
            <a:avLst/>
          </a:prstGeom>
        </p:spPr>
      </p:pic>
      <p:pic>
        <p:nvPicPr>
          <p:cNvPr id="52226" name="Picture 2" descr="F:\！2023-2024(1)任务\2 修改PPT\2 通原\! 通原最新版PPT(2023.12.21)\插图\第1章 绪论\补26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385886" y="3381153"/>
            <a:ext cx="1507565" cy="1586910"/>
          </a:xfrm>
          <a:prstGeom prst="rect">
            <a:avLst/>
          </a:prstGeom>
          <a:noFill/>
        </p:spPr>
      </p:pic>
      <p:sp>
        <p:nvSpPr>
          <p:cNvPr id="16" name="矩形 1"/>
          <p:cNvSpPr>
            <a:spLocks noChangeArrowheads="1"/>
          </p:cNvSpPr>
          <p:nvPr/>
        </p:nvSpPr>
        <p:spPr bwMode="auto">
          <a:xfrm>
            <a:off x="3055095" y="3568465"/>
            <a:ext cx="125109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模拟电信号</a:t>
            </a:r>
            <a:endParaRPr lang="en-US" altLang="zh-CN" sz="1600" b="1" dirty="0" smtClean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300000"/>
              </a:lnSpc>
            </a:pPr>
            <a:r>
              <a:rPr lang="zh-CN" altLang="en-US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itchFamily="2" charset="2"/>
              </a:rPr>
              <a:t>数字电信号</a:t>
            </a:r>
            <a:endParaRPr lang="zh-CN" altLang="zh-CN" sz="16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8" name="Picture 3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716348" y="3094081"/>
            <a:ext cx="3087949" cy="2034420"/>
          </a:xfrm>
          <a:prstGeom prst="rect">
            <a:avLst/>
          </a:prstGeom>
        </p:spPr>
      </p:pic>
      <p:pic>
        <p:nvPicPr>
          <p:cNvPr id="17" name="图片 16" descr="15 信源编码举例.JP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995775" y="3232301"/>
            <a:ext cx="2561902" cy="1745174"/>
          </a:xfrm>
          <a:prstGeom prst="rect">
            <a:avLst/>
          </a:prstGeom>
        </p:spPr>
      </p:pic>
      <p:pic>
        <p:nvPicPr>
          <p:cNvPr id="19" name="Picture 3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 rot="5400000">
            <a:off x="3459362" y="4051020"/>
            <a:ext cx="323606" cy="1824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40979969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50" advTm="0">
        <p14:flip dir="r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:\Users\jsj\Desktop\素材cnn sccnn.com_2014111795930119rx61_04 [转换].png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4139952" y="0"/>
            <a:ext cx="5004048" cy="3571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C:\Users\jsj\Desktop\素材cnn sccnn.com_2014111795930119rx61_04 [转换].png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 r="-8270"/>
          <a:stretch>
            <a:fillRect/>
          </a:stretch>
        </p:blipFill>
        <p:spPr bwMode="auto">
          <a:xfrm>
            <a:off x="0" y="2571750"/>
            <a:ext cx="2498024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6" name="矩形 5"/>
          <p:cNvSpPr/>
          <p:nvPr/>
        </p:nvSpPr>
        <p:spPr>
          <a:xfrm>
            <a:off x="-5" y="508869"/>
            <a:ext cx="9144000" cy="432702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0" y="476972"/>
            <a:ext cx="9144000" cy="78554"/>
          </a:xfrm>
          <a:prstGeom prst="rect">
            <a:avLst/>
          </a:prstGeom>
          <a:solidFill>
            <a:srgbClr val="E46C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376443" y="969977"/>
            <a:ext cx="407658" cy="388076"/>
            <a:chOff x="5964839" y="2742182"/>
            <a:chExt cx="825350" cy="827192"/>
          </a:xfrm>
        </p:grpSpPr>
        <p:sp>
          <p:nvSpPr>
            <p:cNvPr id="20" name="橢圓 3"/>
            <p:cNvSpPr/>
            <p:nvPr/>
          </p:nvSpPr>
          <p:spPr>
            <a:xfrm>
              <a:off x="5964839" y="2742182"/>
              <a:ext cx="825350" cy="827192"/>
            </a:xfrm>
            <a:prstGeom prst="ellipse">
              <a:avLst/>
            </a:prstGeom>
            <a:gradFill>
              <a:gsLst>
                <a:gs pos="0">
                  <a:srgbClr val="0070C0"/>
                </a:gs>
                <a:gs pos="100000">
                  <a:srgbClr val="00B0F0"/>
                </a:gs>
              </a:gsLst>
              <a:lin ang="5400000" scaled="1"/>
            </a:gradFill>
            <a:ln w="120650">
              <a:gradFill flip="none" rotWithShape="1">
                <a:gsLst>
                  <a:gs pos="0">
                    <a:schemeClr val="bg1">
                      <a:lumMod val="78000"/>
                    </a:schemeClr>
                  </a:gs>
                  <a:gs pos="100000">
                    <a:schemeClr val="bg1">
                      <a:lumMod val="98000"/>
                    </a:schemeClr>
                  </a:gs>
                </a:gsLst>
                <a:lin ang="5400000" scaled="1"/>
                <a:tileRect/>
              </a:gradFill>
            </a:ln>
            <a:effectLst>
              <a:innerShdw blurRad="330200" dist="165100" dir="16200000">
                <a:prstClr val="black">
                  <a:alpha val="5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1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-BoldItalic" pitchFamily="50" charset="0"/>
              </a:endParaRPr>
            </a:p>
          </p:txBody>
        </p:sp>
        <p:sp>
          <p:nvSpPr>
            <p:cNvPr id="22" name="Freeform 453"/>
            <p:cNvSpPr>
              <a:spLocks noEditPoints="1"/>
            </p:cNvSpPr>
            <p:nvPr/>
          </p:nvSpPr>
          <p:spPr bwMode="auto">
            <a:xfrm>
              <a:off x="6209990" y="3025613"/>
              <a:ext cx="333203" cy="308290"/>
            </a:xfrm>
            <a:custGeom>
              <a:avLst/>
              <a:gdLst>
                <a:gd name="T0" fmla="*/ 45 w 45"/>
                <a:gd name="T1" fmla="*/ 13 h 42"/>
                <a:gd name="T2" fmla="*/ 30 w 45"/>
                <a:gd name="T3" fmla="*/ 24 h 42"/>
                <a:gd name="T4" fmla="*/ 28 w 45"/>
                <a:gd name="T5" fmla="*/ 27 h 42"/>
                <a:gd name="T6" fmla="*/ 26 w 45"/>
                <a:gd name="T7" fmla="*/ 31 h 42"/>
                <a:gd name="T8" fmla="*/ 29 w 45"/>
                <a:gd name="T9" fmla="*/ 35 h 42"/>
                <a:gd name="T10" fmla="*/ 35 w 45"/>
                <a:gd name="T11" fmla="*/ 39 h 42"/>
                <a:gd name="T12" fmla="*/ 35 w 45"/>
                <a:gd name="T13" fmla="*/ 41 h 42"/>
                <a:gd name="T14" fmla="*/ 34 w 45"/>
                <a:gd name="T15" fmla="*/ 42 h 42"/>
                <a:gd name="T16" fmla="*/ 11 w 45"/>
                <a:gd name="T17" fmla="*/ 42 h 42"/>
                <a:gd name="T18" fmla="*/ 11 w 45"/>
                <a:gd name="T19" fmla="*/ 41 h 42"/>
                <a:gd name="T20" fmla="*/ 11 w 45"/>
                <a:gd name="T21" fmla="*/ 39 h 42"/>
                <a:gd name="T22" fmla="*/ 16 w 45"/>
                <a:gd name="T23" fmla="*/ 35 h 42"/>
                <a:gd name="T24" fmla="*/ 19 w 45"/>
                <a:gd name="T25" fmla="*/ 31 h 42"/>
                <a:gd name="T26" fmla="*/ 17 w 45"/>
                <a:gd name="T27" fmla="*/ 27 h 42"/>
                <a:gd name="T28" fmla="*/ 15 w 45"/>
                <a:gd name="T29" fmla="*/ 24 h 42"/>
                <a:gd name="T30" fmla="*/ 0 w 45"/>
                <a:gd name="T31" fmla="*/ 13 h 42"/>
                <a:gd name="T32" fmla="*/ 0 w 45"/>
                <a:gd name="T33" fmla="*/ 10 h 42"/>
                <a:gd name="T34" fmla="*/ 3 w 45"/>
                <a:gd name="T35" fmla="*/ 7 h 42"/>
                <a:gd name="T36" fmla="*/ 11 w 45"/>
                <a:gd name="T37" fmla="*/ 7 h 42"/>
                <a:gd name="T38" fmla="*/ 11 w 45"/>
                <a:gd name="T39" fmla="*/ 5 h 42"/>
                <a:gd name="T40" fmla="*/ 15 w 45"/>
                <a:gd name="T41" fmla="*/ 0 h 42"/>
                <a:gd name="T42" fmla="*/ 30 w 45"/>
                <a:gd name="T43" fmla="*/ 0 h 42"/>
                <a:gd name="T44" fmla="*/ 35 w 45"/>
                <a:gd name="T45" fmla="*/ 5 h 42"/>
                <a:gd name="T46" fmla="*/ 35 w 45"/>
                <a:gd name="T47" fmla="*/ 7 h 42"/>
                <a:gd name="T48" fmla="*/ 42 w 45"/>
                <a:gd name="T49" fmla="*/ 7 h 42"/>
                <a:gd name="T50" fmla="*/ 45 w 45"/>
                <a:gd name="T51" fmla="*/ 10 h 42"/>
                <a:gd name="T52" fmla="*/ 45 w 45"/>
                <a:gd name="T53" fmla="*/ 13 h 42"/>
                <a:gd name="T54" fmla="*/ 11 w 45"/>
                <a:gd name="T55" fmla="*/ 11 h 42"/>
                <a:gd name="T56" fmla="*/ 4 w 45"/>
                <a:gd name="T57" fmla="*/ 11 h 42"/>
                <a:gd name="T58" fmla="*/ 4 w 45"/>
                <a:gd name="T59" fmla="*/ 13 h 42"/>
                <a:gd name="T60" fmla="*/ 13 w 45"/>
                <a:gd name="T61" fmla="*/ 21 h 42"/>
                <a:gd name="T62" fmla="*/ 11 w 45"/>
                <a:gd name="T63" fmla="*/ 11 h 42"/>
                <a:gd name="T64" fmla="*/ 41 w 45"/>
                <a:gd name="T65" fmla="*/ 11 h 42"/>
                <a:gd name="T66" fmla="*/ 35 w 45"/>
                <a:gd name="T67" fmla="*/ 11 h 42"/>
                <a:gd name="T68" fmla="*/ 33 w 45"/>
                <a:gd name="T69" fmla="*/ 21 h 42"/>
                <a:gd name="T70" fmla="*/ 41 w 45"/>
                <a:gd name="T71" fmla="*/ 13 h 42"/>
                <a:gd name="T72" fmla="*/ 41 w 45"/>
                <a:gd name="T73" fmla="*/ 11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45" h="42">
                  <a:moveTo>
                    <a:pt x="45" y="13"/>
                  </a:moveTo>
                  <a:cubicBezTo>
                    <a:pt x="45" y="18"/>
                    <a:pt x="39" y="24"/>
                    <a:pt x="30" y="24"/>
                  </a:cubicBezTo>
                  <a:cubicBezTo>
                    <a:pt x="29" y="26"/>
                    <a:pt x="28" y="27"/>
                    <a:pt x="28" y="27"/>
                  </a:cubicBezTo>
                  <a:cubicBezTo>
                    <a:pt x="26" y="28"/>
                    <a:pt x="26" y="30"/>
                    <a:pt x="26" y="31"/>
                  </a:cubicBezTo>
                  <a:cubicBezTo>
                    <a:pt x="26" y="33"/>
                    <a:pt x="27" y="35"/>
                    <a:pt x="29" y="35"/>
                  </a:cubicBezTo>
                  <a:cubicBezTo>
                    <a:pt x="32" y="35"/>
                    <a:pt x="35" y="36"/>
                    <a:pt x="35" y="39"/>
                  </a:cubicBezTo>
                  <a:cubicBezTo>
                    <a:pt x="35" y="41"/>
                    <a:pt x="35" y="41"/>
                    <a:pt x="35" y="41"/>
                  </a:cubicBezTo>
                  <a:cubicBezTo>
                    <a:pt x="35" y="41"/>
                    <a:pt x="34" y="42"/>
                    <a:pt x="34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1"/>
                    <a:pt x="11" y="41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1" y="36"/>
                    <a:pt x="13" y="35"/>
                    <a:pt x="16" y="35"/>
                  </a:cubicBezTo>
                  <a:cubicBezTo>
                    <a:pt x="18" y="35"/>
                    <a:pt x="19" y="33"/>
                    <a:pt x="19" y="31"/>
                  </a:cubicBezTo>
                  <a:cubicBezTo>
                    <a:pt x="19" y="30"/>
                    <a:pt x="19" y="28"/>
                    <a:pt x="17" y="27"/>
                  </a:cubicBezTo>
                  <a:cubicBezTo>
                    <a:pt x="17" y="27"/>
                    <a:pt x="16" y="26"/>
                    <a:pt x="15" y="24"/>
                  </a:cubicBezTo>
                  <a:cubicBezTo>
                    <a:pt x="6" y="24"/>
                    <a:pt x="0" y="18"/>
                    <a:pt x="0" y="13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8"/>
                    <a:pt x="1" y="7"/>
                    <a:pt x="3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1" y="2"/>
                    <a:pt x="12" y="0"/>
                    <a:pt x="15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3" y="0"/>
                    <a:pt x="35" y="2"/>
                    <a:pt x="35" y="5"/>
                  </a:cubicBezTo>
                  <a:cubicBezTo>
                    <a:pt x="35" y="7"/>
                    <a:pt x="35" y="7"/>
                    <a:pt x="35" y="7"/>
                  </a:cubicBezTo>
                  <a:cubicBezTo>
                    <a:pt x="42" y="7"/>
                    <a:pt x="42" y="7"/>
                    <a:pt x="42" y="7"/>
                  </a:cubicBezTo>
                  <a:cubicBezTo>
                    <a:pt x="44" y="7"/>
                    <a:pt x="45" y="8"/>
                    <a:pt x="45" y="10"/>
                  </a:cubicBezTo>
                  <a:lnTo>
                    <a:pt x="45" y="13"/>
                  </a:lnTo>
                  <a:close/>
                  <a:moveTo>
                    <a:pt x="11" y="11"/>
                  </a:moveTo>
                  <a:cubicBezTo>
                    <a:pt x="4" y="11"/>
                    <a:pt x="4" y="11"/>
                    <a:pt x="4" y="11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4" y="16"/>
                    <a:pt x="7" y="20"/>
                    <a:pt x="13" y="21"/>
                  </a:cubicBezTo>
                  <a:cubicBezTo>
                    <a:pt x="11" y="18"/>
                    <a:pt x="11" y="15"/>
                    <a:pt x="11" y="11"/>
                  </a:cubicBezTo>
                  <a:close/>
                  <a:moveTo>
                    <a:pt x="41" y="11"/>
                  </a:moveTo>
                  <a:cubicBezTo>
                    <a:pt x="35" y="11"/>
                    <a:pt x="35" y="11"/>
                    <a:pt x="35" y="11"/>
                  </a:cubicBezTo>
                  <a:cubicBezTo>
                    <a:pt x="35" y="15"/>
                    <a:pt x="34" y="18"/>
                    <a:pt x="33" y="21"/>
                  </a:cubicBezTo>
                  <a:cubicBezTo>
                    <a:pt x="38" y="20"/>
                    <a:pt x="41" y="16"/>
                    <a:pt x="41" y="13"/>
                  </a:cubicBezTo>
                  <a:lnTo>
                    <a:pt x="41" y="1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62" tIns="34281" rIns="68562" bIns="34281" numCol="1" anchor="t" anchorCtr="0" compatLnSpc="1"/>
            <a:lstStyle/>
            <a:p>
              <a:endParaRPr lang="id-ID" sz="1350"/>
            </a:p>
          </p:txBody>
        </p:sp>
      </p:grpSp>
      <p:sp>
        <p:nvSpPr>
          <p:cNvPr id="23" name="矩形 1"/>
          <p:cNvSpPr>
            <a:spLocks noChangeArrowheads="1"/>
          </p:cNvSpPr>
          <p:nvPr/>
        </p:nvSpPr>
        <p:spPr bwMode="auto">
          <a:xfrm>
            <a:off x="925038" y="853618"/>
            <a:ext cx="3498101" cy="4589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8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信道编码：提高通信的可靠性</a:t>
            </a:r>
            <a:endParaRPr lang="zh-CN" altLang="zh-CN" sz="18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4" name="Picture 3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86538" y="1584261"/>
            <a:ext cx="3258117" cy="2034420"/>
          </a:xfrm>
          <a:prstGeom prst="rect">
            <a:avLst/>
          </a:prstGeom>
        </p:spPr>
      </p:pic>
      <p:pic>
        <p:nvPicPr>
          <p:cNvPr id="21" name="图片 20" descr="16.信道编码举例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79742" y="1711839"/>
            <a:ext cx="2710426" cy="1751607"/>
          </a:xfrm>
          <a:prstGeom prst="rect">
            <a:avLst/>
          </a:prstGeom>
        </p:spPr>
      </p:pic>
      <p:pic>
        <p:nvPicPr>
          <p:cNvPr id="25" name="Picture 5" descr="F:\！2023-2024(1)任务\2 修改PPT\4 RFID临时更新\!临时PPT讲义\插图\第6章\信道编码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207157" y="1793143"/>
            <a:ext cx="4213816" cy="160074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40979969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50" advTm="0">
        <p14:flip dir="r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:\Users\jsj\Desktop\素材cnn sccnn.com_2014111795930119rx61_04 [转换].png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4139952" y="0"/>
            <a:ext cx="5004048" cy="3571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C:\Users\jsj\Desktop\素材cnn sccnn.com_2014111795930119rx61_04 [转换].png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 r="-8270"/>
          <a:stretch>
            <a:fillRect/>
          </a:stretch>
        </p:blipFill>
        <p:spPr bwMode="auto">
          <a:xfrm>
            <a:off x="0" y="2571750"/>
            <a:ext cx="2498024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6" name="矩形 5"/>
          <p:cNvSpPr/>
          <p:nvPr/>
        </p:nvSpPr>
        <p:spPr>
          <a:xfrm>
            <a:off x="-5" y="508869"/>
            <a:ext cx="9144000" cy="432702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0" y="476972"/>
            <a:ext cx="9144000" cy="78554"/>
          </a:xfrm>
          <a:prstGeom prst="rect">
            <a:avLst/>
          </a:prstGeom>
          <a:solidFill>
            <a:srgbClr val="E46C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" name="组合 8"/>
          <p:cNvGrpSpPr/>
          <p:nvPr/>
        </p:nvGrpSpPr>
        <p:grpSpPr>
          <a:xfrm>
            <a:off x="610310" y="992604"/>
            <a:ext cx="407658" cy="388076"/>
            <a:chOff x="5998101" y="4834056"/>
            <a:chExt cx="825350" cy="827192"/>
          </a:xfrm>
        </p:grpSpPr>
        <p:sp>
          <p:nvSpPr>
            <p:cNvPr id="10" name="橢圓 3"/>
            <p:cNvSpPr/>
            <p:nvPr/>
          </p:nvSpPr>
          <p:spPr>
            <a:xfrm>
              <a:off x="5998101" y="4834056"/>
              <a:ext cx="825350" cy="827192"/>
            </a:xfrm>
            <a:prstGeom prst="ellipse">
              <a:avLst/>
            </a:prstGeom>
            <a:gradFill>
              <a:gsLst>
                <a:gs pos="0">
                  <a:srgbClr val="0070C0"/>
                </a:gs>
                <a:gs pos="100000">
                  <a:srgbClr val="00B0F0"/>
                </a:gs>
              </a:gsLst>
              <a:lin ang="5400000" scaled="1"/>
            </a:gradFill>
            <a:ln w="120650">
              <a:gradFill flip="none" rotWithShape="1">
                <a:gsLst>
                  <a:gs pos="0">
                    <a:schemeClr val="bg1">
                      <a:lumMod val="78000"/>
                    </a:schemeClr>
                  </a:gs>
                  <a:gs pos="100000">
                    <a:schemeClr val="bg1">
                      <a:lumMod val="98000"/>
                    </a:schemeClr>
                  </a:gs>
                </a:gsLst>
                <a:lin ang="5400000" scaled="1"/>
                <a:tileRect/>
              </a:gradFill>
            </a:ln>
            <a:effectLst>
              <a:innerShdw blurRad="330200" dist="165100" dir="16200000">
                <a:prstClr val="black">
                  <a:alpha val="5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1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-BoldItalic" pitchFamily="50" charset="0"/>
              </a:endParaRPr>
            </a:p>
          </p:txBody>
        </p:sp>
        <p:sp>
          <p:nvSpPr>
            <p:cNvPr id="11" name="Freeform 436"/>
            <p:cNvSpPr>
              <a:spLocks noEditPoints="1"/>
            </p:cNvSpPr>
            <p:nvPr/>
          </p:nvSpPr>
          <p:spPr bwMode="auto">
            <a:xfrm>
              <a:off x="6284501" y="5090290"/>
              <a:ext cx="252549" cy="369927"/>
            </a:xfrm>
            <a:custGeom>
              <a:avLst/>
              <a:gdLst>
                <a:gd name="T0" fmla="*/ 29 w 30"/>
                <a:gd name="T1" fmla="*/ 31 h 44"/>
                <a:gd name="T2" fmla="*/ 17 w 30"/>
                <a:gd name="T3" fmla="*/ 31 h 44"/>
                <a:gd name="T4" fmla="*/ 16 w 30"/>
                <a:gd name="T5" fmla="*/ 43 h 44"/>
                <a:gd name="T6" fmla="*/ 15 w 30"/>
                <a:gd name="T7" fmla="*/ 44 h 44"/>
                <a:gd name="T8" fmla="*/ 15 w 30"/>
                <a:gd name="T9" fmla="*/ 44 h 44"/>
                <a:gd name="T10" fmla="*/ 14 w 30"/>
                <a:gd name="T11" fmla="*/ 44 h 44"/>
                <a:gd name="T12" fmla="*/ 12 w 30"/>
                <a:gd name="T13" fmla="*/ 31 h 44"/>
                <a:gd name="T14" fmla="*/ 1 w 30"/>
                <a:gd name="T15" fmla="*/ 31 h 44"/>
                <a:gd name="T16" fmla="*/ 0 w 30"/>
                <a:gd name="T17" fmla="*/ 29 h 44"/>
                <a:gd name="T18" fmla="*/ 6 w 30"/>
                <a:gd name="T19" fmla="*/ 20 h 44"/>
                <a:gd name="T20" fmla="*/ 6 w 30"/>
                <a:gd name="T21" fmla="*/ 7 h 44"/>
                <a:gd name="T22" fmla="*/ 3 w 30"/>
                <a:gd name="T23" fmla="*/ 3 h 44"/>
                <a:gd name="T24" fmla="*/ 6 w 30"/>
                <a:gd name="T25" fmla="*/ 0 h 44"/>
                <a:gd name="T26" fmla="*/ 24 w 30"/>
                <a:gd name="T27" fmla="*/ 0 h 44"/>
                <a:gd name="T28" fmla="*/ 27 w 30"/>
                <a:gd name="T29" fmla="*/ 3 h 44"/>
                <a:gd name="T30" fmla="*/ 24 w 30"/>
                <a:gd name="T31" fmla="*/ 7 h 44"/>
                <a:gd name="T32" fmla="*/ 24 w 30"/>
                <a:gd name="T33" fmla="*/ 20 h 44"/>
                <a:gd name="T34" fmla="*/ 30 w 30"/>
                <a:gd name="T35" fmla="*/ 29 h 44"/>
                <a:gd name="T36" fmla="*/ 29 w 30"/>
                <a:gd name="T37" fmla="*/ 31 h 44"/>
                <a:gd name="T38" fmla="*/ 12 w 30"/>
                <a:gd name="T39" fmla="*/ 7 h 44"/>
                <a:gd name="T40" fmla="*/ 12 w 30"/>
                <a:gd name="T41" fmla="*/ 7 h 44"/>
                <a:gd name="T42" fmla="*/ 11 w 30"/>
                <a:gd name="T43" fmla="*/ 7 h 44"/>
                <a:gd name="T44" fmla="*/ 11 w 30"/>
                <a:gd name="T45" fmla="*/ 19 h 44"/>
                <a:gd name="T46" fmla="*/ 12 w 30"/>
                <a:gd name="T47" fmla="*/ 20 h 44"/>
                <a:gd name="T48" fmla="*/ 12 w 30"/>
                <a:gd name="T49" fmla="*/ 19 h 44"/>
                <a:gd name="T50" fmla="*/ 12 w 30"/>
                <a:gd name="T51" fmla="*/ 7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0" h="44">
                  <a:moveTo>
                    <a:pt x="29" y="31"/>
                  </a:moveTo>
                  <a:cubicBezTo>
                    <a:pt x="17" y="31"/>
                    <a:pt x="17" y="31"/>
                    <a:pt x="17" y="31"/>
                  </a:cubicBezTo>
                  <a:cubicBezTo>
                    <a:pt x="16" y="43"/>
                    <a:pt x="16" y="43"/>
                    <a:pt x="16" y="43"/>
                  </a:cubicBezTo>
                  <a:cubicBezTo>
                    <a:pt x="16" y="44"/>
                    <a:pt x="15" y="44"/>
                    <a:pt x="15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5" y="44"/>
                    <a:pt x="14" y="44"/>
                    <a:pt x="14" y="44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" y="31"/>
                    <a:pt x="1" y="31"/>
                    <a:pt x="1" y="31"/>
                  </a:cubicBezTo>
                  <a:cubicBezTo>
                    <a:pt x="0" y="31"/>
                    <a:pt x="0" y="30"/>
                    <a:pt x="0" y="29"/>
                  </a:cubicBezTo>
                  <a:cubicBezTo>
                    <a:pt x="0" y="24"/>
                    <a:pt x="3" y="20"/>
                    <a:pt x="6" y="20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5" y="7"/>
                    <a:pt x="3" y="5"/>
                    <a:pt x="3" y="3"/>
                  </a:cubicBezTo>
                  <a:cubicBezTo>
                    <a:pt x="3" y="1"/>
                    <a:pt x="5" y="0"/>
                    <a:pt x="6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5" y="0"/>
                    <a:pt x="27" y="1"/>
                    <a:pt x="27" y="3"/>
                  </a:cubicBezTo>
                  <a:cubicBezTo>
                    <a:pt x="27" y="5"/>
                    <a:pt x="25" y="7"/>
                    <a:pt x="24" y="7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7" y="20"/>
                    <a:pt x="30" y="24"/>
                    <a:pt x="30" y="29"/>
                  </a:cubicBezTo>
                  <a:cubicBezTo>
                    <a:pt x="30" y="30"/>
                    <a:pt x="30" y="31"/>
                    <a:pt x="29" y="31"/>
                  </a:cubicBezTo>
                  <a:close/>
                  <a:moveTo>
                    <a:pt x="12" y="7"/>
                  </a:moveTo>
                  <a:cubicBezTo>
                    <a:pt x="12" y="7"/>
                    <a:pt x="12" y="7"/>
                    <a:pt x="12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1" y="20"/>
                    <a:pt x="11" y="20"/>
                    <a:pt x="12" y="20"/>
                  </a:cubicBezTo>
                  <a:cubicBezTo>
                    <a:pt x="12" y="20"/>
                    <a:pt x="12" y="20"/>
                    <a:pt x="12" y="19"/>
                  </a:cubicBezTo>
                  <a:lnTo>
                    <a:pt x="12" y="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62" tIns="34281" rIns="68562" bIns="34281" numCol="1" anchor="t" anchorCtr="0" compatLnSpc="1"/>
            <a:lstStyle/>
            <a:p>
              <a:endParaRPr lang="id-ID" sz="1350"/>
            </a:p>
          </p:txBody>
        </p:sp>
      </p:grpSp>
      <p:sp>
        <p:nvSpPr>
          <p:cNvPr id="12" name="矩形 1"/>
          <p:cNvSpPr>
            <a:spLocks noChangeArrowheads="1"/>
          </p:cNvSpPr>
          <p:nvPr/>
        </p:nvSpPr>
        <p:spPr bwMode="auto">
          <a:xfrm>
            <a:off x="1116432" y="874884"/>
            <a:ext cx="1190841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8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加密编码</a:t>
            </a:r>
            <a:endParaRPr lang="zh-CN" altLang="zh-CN" sz="18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3250" name="Picture 2" descr="F:\！2023-2024(1)任务\2 修改PPT\2 通原\! 通原最新版PPT(2023.12.21)\插图\第1章 绪论\补27.jpe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671430" y="833621"/>
            <a:ext cx="4824523" cy="1853868"/>
          </a:xfrm>
          <a:prstGeom prst="rect">
            <a:avLst/>
          </a:prstGeom>
          <a:noFill/>
        </p:spPr>
      </p:pic>
      <p:sp>
        <p:nvSpPr>
          <p:cNvPr id="13" name="矩形 12"/>
          <p:cNvSpPr>
            <a:spLocks noChangeAspect="1" noChangeArrowheads="1"/>
          </p:cNvSpPr>
          <p:nvPr/>
        </p:nvSpPr>
        <p:spPr bwMode="auto">
          <a:xfrm>
            <a:off x="3423683" y="1435398"/>
            <a:ext cx="393404" cy="723016"/>
          </a:xfrm>
          <a:prstGeom prst="rect">
            <a:avLst/>
          </a:prstGeom>
          <a:noFill/>
          <a:ln w="9525">
            <a:solidFill>
              <a:srgbClr val="FF0000"/>
            </a:solidFill>
            <a:prstDash val="dash"/>
            <a:miter lim="800000"/>
            <a:headEnd/>
            <a:tailEnd/>
          </a:ln>
        </p:spPr>
        <p:txBody>
          <a:bodyPr anchor="ctr"/>
          <a:lstStyle/>
          <a:p>
            <a:pPr algn="ctr"/>
            <a:endParaRPr lang="zh-CN" altLang="en-US" b="0"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14" name="Rectangle 19"/>
          <p:cNvSpPr>
            <a:spLocks noChangeArrowheads="1"/>
          </p:cNvSpPr>
          <p:nvPr/>
        </p:nvSpPr>
        <p:spPr bwMode="auto">
          <a:xfrm>
            <a:off x="1104552" y="3128513"/>
            <a:ext cx="1288198" cy="4996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数字调制</a:t>
            </a:r>
          </a:p>
        </p:txBody>
      </p:sp>
      <p:grpSp>
        <p:nvGrpSpPr>
          <p:cNvPr id="15" name="组合 14"/>
          <p:cNvGrpSpPr/>
          <p:nvPr/>
        </p:nvGrpSpPr>
        <p:grpSpPr>
          <a:xfrm>
            <a:off x="650276" y="3254364"/>
            <a:ext cx="408568" cy="387212"/>
            <a:chOff x="5962996" y="1700808"/>
            <a:chExt cx="827193" cy="825350"/>
          </a:xfrm>
        </p:grpSpPr>
        <p:sp>
          <p:nvSpPr>
            <p:cNvPr id="16" name="橢圓 5"/>
            <p:cNvSpPr/>
            <p:nvPr/>
          </p:nvSpPr>
          <p:spPr>
            <a:xfrm>
              <a:off x="5962996" y="1700808"/>
              <a:ext cx="827193" cy="825350"/>
            </a:xfrm>
            <a:prstGeom prst="ellipse">
              <a:avLst/>
            </a:prstGeom>
            <a:gradFill>
              <a:gsLst>
                <a:gs pos="0">
                  <a:srgbClr val="0070C0"/>
                </a:gs>
                <a:gs pos="100000">
                  <a:srgbClr val="00B0F0"/>
                </a:gs>
              </a:gsLst>
              <a:lin ang="5400000" scaled="1"/>
            </a:gradFill>
            <a:ln w="120650">
              <a:gradFill flip="none" rotWithShape="1">
                <a:gsLst>
                  <a:gs pos="0">
                    <a:schemeClr val="bg1">
                      <a:lumMod val="78000"/>
                    </a:schemeClr>
                  </a:gs>
                  <a:gs pos="100000">
                    <a:schemeClr val="bg1">
                      <a:lumMod val="98000"/>
                    </a:schemeClr>
                  </a:gs>
                </a:gsLst>
                <a:lin ang="5400000" scaled="1"/>
                <a:tileRect/>
              </a:gradFill>
            </a:ln>
            <a:effectLst>
              <a:innerShdw blurRad="330200" dist="165100" dir="16200000">
                <a:prstClr val="black">
                  <a:alpha val="5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1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-BoldItalic" pitchFamily="50" charset="0"/>
              </a:endParaRPr>
            </a:p>
          </p:txBody>
        </p:sp>
        <p:sp>
          <p:nvSpPr>
            <p:cNvPr id="17" name="Freeform 454"/>
            <p:cNvSpPr>
              <a:spLocks noEditPoints="1"/>
            </p:cNvSpPr>
            <p:nvPr/>
          </p:nvSpPr>
          <p:spPr bwMode="auto">
            <a:xfrm flipH="1">
              <a:off x="6188219" y="1964142"/>
              <a:ext cx="376746" cy="298681"/>
            </a:xfrm>
            <a:custGeom>
              <a:avLst/>
              <a:gdLst>
                <a:gd name="T0" fmla="*/ 47 w 47"/>
                <a:gd name="T1" fmla="*/ 29 h 37"/>
                <a:gd name="T2" fmla="*/ 43 w 47"/>
                <a:gd name="T3" fmla="*/ 30 h 37"/>
                <a:gd name="T4" fmla="*/ 36 w 47"/>
                <a:gd name="T5" fmla="*/ 37 h 37"/>
                <a:gd name="T6" fmla="*/ 29 w 47"/>
                <a:gd name="T7" fmla="*/ 30 h 37"/>
                <a:gd name="T8" fmla="*/ 19 w 47"/>
                <a:gd name="T9" fmla="*/ 30 h 37"/>
                <a:gd name="T10" fmla="*/ 12 w 47"/>
                <a:gd name="T11" fmla="*/ 37 h 37"/>
                <a:gd name="T12" fmla="*/ 5 w 47"/>
                <a:gd name="T13" fmla="*/ 30 h 37"/>
                <a:gd name="T14" fmla="*/ 4 w 47"/>
                <a:gd name="T15" fmla="*/ 30 h 37"/>
                <a:gd name="T16" fmla="*/ 0 w 47"/>
                <a:gd name="T17" fmla="*/ 29 h 37"/>
                <a:gd name="T18" fmla="*/ 2 w 47"/>
                <a:gd name="T19" fmla="*/ 27 h 37"/>
                <a:gd name="T20" fmla="*/ 2 w 47"/>
                <a:gd name="T21" fmla="*/ 18 h 37"/>
                <a:gd name="T22" fmla="*/ 3 w 47"/>
                <a:gd name="T23" fmla="*/ 13 h 37"/>
                <a:gd name="T24" fmla="*/ 8 w 47"/>
                <a:gd name="T25" fmla="*/ 8 h 37"/>
                <a:gd name="T26" fmla="*/ 11 w 47"/>
                <a:gd name="T27" fmla="*/ 6 h 37"/>
                <a:gd name="T28" fmla="*/ 16 w 47"/>
                <a:gd name="T29" fmla="*/ 6 h 37"/>
                <a:gd name="T30" fmla="*/ 16 w 47"/>
                <a:gd name="T31" fmla="*/ 1 h 37"/>
                <a:gd name="T32" fmla="*/ 17 w 47"/>
                <a:gd name="T33" fmla="*/ 0 h 37"/>
                <a:gd name="T34" fmla="*/ 45 w 47"/>
                <a:gd name="T35" fmla="*/ 0 h 37"/>
                <a:gd name="T36" fmla="*/ 47 w 47"/>
                <a:gd name="T37" fmla="*/ 1 h 37"/>
                <a:gd name="T38" fmla="*/ 47 w 47"/>
                <a:gd name="T39" fmla="*/ 29 h 37"/>
                <a:gd name="T40" fmla="*/ 16 w 47"/>
                <a:gd name="T41" fmla="*/ 17 h 37"/>
                <a:gd name="T42" fmla="*/ 16 w 47"/>
                <a:gd name="T43" fmla="*/ 10 h 37"/>
                <a:gd name="T44" fmla="*/ 11 w 47"/>
                <a:gd name="T45" fmla="*/ 10 h 37"/>
                <a:gd name="T46" fmla="*/ 11 w 47"/>
                <a:gd name="T47" fmla="*/ 10 h 37"/>
                <a:gd name="T48" fmla="*/ 6 w 47"/>
                <a:gd name="T49" fmla="*/ 15 h 37"/>
                <a:gd name="T50" fmla="*/ 5 w 47"/>
                <a:gd name="T51" fmla="*/ 16 h 37"/>
                <a:gd name="T52" fmla="*/ 5 w 47"/>
                <a:gd name="T53" fmla="*/ 17 h 37"/>
                <a:gd name="T54" fmla="*/ 16 w 47"/>
                <a:gd name="T55" fmla="*/ 17 h 37"/>
                <a:gd name="T56" fmla="*/ 12 w 47"/>
                <a:gd name="T57" fmla="*/ 27 h 37"/>
                <a:gd name="T58" fmla="*/ 9 w 47"/>
                <a:gd name="T59" fmla="*/ 30 h 37"/>
                <a:gd name="T60" fmla="*/ 12 w 47"/>
                <a:gd name="T61" fmla="*/ 34 h 37"/>
                <a:gd name="T62" fmla="*/ 16 w 47"/>
                <a:gd name="T63" fmla="*/ 30 h 37"/>
                <a:gd name="T64" fmla="*/ 12 w 47"/>
                <a:gd name="T65" fmla="*/ 27 h 37"/>
                <a:gd name="T66" fmla="*/ 36 w 47"/>
                <a:gd name="T67" fmla="*/ 27 h 37"/>
                <a:gd name="T68" fmla="*/ 33 w 47"/>
                <a:gd name="T69" fmla="*/ 30 h 37"/>
                <a:gd name="T70" fmla="*/ 36 w 47"/>
                <a:gd name="T71" fmla="*/ 34 h 37"/>
                <a:gd name="T72" fmla="*/ 40 w 47"/>
                <a:gd name="T73" fmla="*/ 30 h 37"/>
                <a:gd name="T74" fmla="*/ 36 w 47"/>
                <a:gd name="T75" fmla="*/ 2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7" h="37">
                  <a:moveTo>
                    <a:pt x="47" y="29"/>
                  </a:moveTo>
                  <a:cubicBezTo>
                    <a:pt x="47" y="31"/>
                    <a:pt x="44" y="30"/>
                    <a:pt x="43" y="30"/>
                  </a:cubicBezTo>
                  <a:cubicBezTo>
                    <a:pt x="43" y="34"/>
                    <a:pt x="40" y="37"/>
                    <a:pt x="36" y="37"/>
                  </a:cubicBezTo>
                  <a:cubicBezTo>
                    <a:pt x="32" y="37"/>
                    <a:pt x="29" y="34"/>
                    <a:pt x="29" y="30"/>
                  </a:cubicBezTo>
                  <a:cubicBezTo>
                    <a:pt x="19" y="30"/>
                    <a:pt x="19" y="30"/>
                    <a:pt x="19" y="30"/>
                  </a:cubicBezTo>
                  <a:cubicBezTo>
                    <a:pt x="19" y="34"/>
                    <a:pt x="16" y="37"/>
                    <a:pt x="12" y="37"/>
                  </a:cubicBezTo>
                  <a:cubicBezTo>
                    <a:pt x="8" y="37"/>
                    <a:pt x="5" y="34"/>
                    <a:pt x="5" y="30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2" y="30"/>
                    <a:pt x="0" y="31"/>
                    <a:pt x="0" y="29"/>
                  </a:cubicBezTo>
                  <a:cubicBezTo>
                    <a:pt x="0" y="28"/>
                    <a:pt x="1" y="27"/>
                    <a:pt x="2" y="27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2" y="16"/>
                    <a:pt x="2" y="14"/>
                    <a:pt x="3" y="13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9" y="7"/>
                    <a:pt x="10" y="6"/>
                    <a:pt x="11" y="6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0"/>
                    <a:pt x="16" y="0"/>
                    <a:pt x="17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6" y="0"/>
                    <a:pt x="47" y="0"/>
                    <a:pt x="47" y="1"/>
                  </a:cubicBezTo>
                  <a:lnTo>
                    <a:pt x="47" y="29"/>
                  </a:lnTo>
                  <a:close/>
                  <a:moveTo>
                    <a:pt x="16" y="17"/>
                  </a:moveTo>
                  <a:cubicBezTo>
                    <a:pt x="16" y="10"/>
                    <a:pt x="16" y="10"/>
                    <a:pt x="16" y="10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5" y="16"/>
                    <a:pt x="5" y="16"/>
                  </a:cubicBezTo>
                  <a:cubicBezTo>
                    <a:pt x="5" y="17"/>
                    <a:pt x="5" y="17"/>
                    <a:pt x="5" y="17"/>
                  </a:cubicBezTo>
                  <a:lnTo>
                    <a:pt x="16" y="17"/>
                  </a:lnTo>
                  <a:close/>
                  <a:moveTo>
                    <a:pt x="12" y="27"/>
                  </a:moveTo>
                  <a:cubicBezTo>
                    <a:pt x="10" y="27"/>
                    <a:pt x="9" y="28"/>
                    <a:pt x="9" y="30"/>
                  </a:cubicBezTo>
                  <a:cubicBezTo>
                    <a:pt x="9" y="32"/>
                    <a:pt x="10" y="34"/>
                    <a:pt x="12" y="34"/>
                  </a:cubicBezTo>
                  <a:cubicBezTo>
                    <a:pt x="14" y="34"/>
                    <a:pt x="16" y="32"/>
                    <a:pt x="16" y="30"/>
                  </a:cubicBezTo>
                  <a:cubicBezTo>
                    <a:pt x="16" y="28"/>
                    <a:pt x="14" y="27"/>
                    <a:pt x="12" y="27"/>
                  </a:cubicBezTo>
                  <a:close/>
                  <a:moveTo>
                    <a:pt x="36" y="27"/>
                  </a:moveTo>
                  <a:cubicBezTo>
                    <a:pt x="34" y="27"/>
                    <a:pt x="33" y="28"/>
                    <a:pt x="33" y="30"/>
                  </a:cubicBezTo>
                  <a:cubicBezTo>
                    <a:pt x="33" y="32"/>
                    <a:pt x="34" y="34"/>
                    <a:pt x="36" y="34"/>
                  </a:cubicBezTo>
                  <a:cubicBezTo>
                    <a:pt x="38" y="34"/>
                    <a:pt x="40" y="32"/>
                    <a:pt x="40" y="30"/>
                  </a:cubicBezTo>
                  <a:cubicBezTo>
                    <a:pt x="40" y="28"/>
                    <a:pt x="38" y="27"/>
                    <a:pt x="36" y="2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62" tIns="34281" rIns="68562" bIns="34281" numCol="1" anchor="t" anchorCtr="0" compatLnSpc="1"/>
            <a:lstStyle/>
            <a:p>
              <a:endParaRPr lang="id-ID" sz="1350"/>
            </a:p>
          </p:txBody>
        </p:sp>
      </p:grp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664126" y="3311521"/>
            <a:ext cx="4438425" cy="12980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9" name="矩形 1"/>
          <p:cNvSpPr>
            <a:spLocks noChangeArrowheads="1"/>
          </p:cNvSpPr>
          <p:nvPr/>
        </p:nvSpPr>
        <p:spPr bwMode="auto">
          <a:xfrm>
            <a:off x="3108260" y="3377085"/>
            <a:ext cx="143183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数字基带信号</a:t>
            </a:r>
            <a:endParaRPr lang="zh-CN" altLang="zh-CN" sz="16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0979969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50" advTm="0">
        <p14:flip dir="r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:\Users\jsj\Desktop\素材cnn sccnn.com_2014111795930119rx61_04 [转换].png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4139952" y="0"/>
            <a:ext cx="5004048" cy="3571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C:\Users\jsj\Desktop\素材cnn sccnn.com_2014111795930119rx61_04 [转换].png"/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 r="-8270"/>
          <a:stretch>
            <a:fillRect/>
          </a:stretch>
        </p:blipFill>
        <p:spPr bwMode="auto">
          <a:xfrm>
            <a:off x="0" y="2571750"/>
            <a:ext cx="2498024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6" name="矩形 5"/>
          <p:cNvSpPr/>
          <p:nvPr/>
        </p:nvSpPr>
        <p:spPr>
          <a:xfrm>
            <a:off x="0" y="370647"/>
            <a:ext cx="9144000" cy="432702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0" y="476972"/>
            <a:ext cx="9144000" cy="78554"/>
          </a:xfrm>
          <a:prstGeom prst="rect">
            <a:avLst/>
          </a:prstGeom>
          <a:solidFill>
            <a:srgbClr val="E46C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29"/>
          <p:cNvGrpSpPr/>
          <p:nvPr/>
        </p:nvGrpSpPr>
        <p:grpSpPr>
          <a:xfrm>
            <a:off x="2932931" y="3092363"/>
            <a:ext cx="2396738" cy="2396738"/>
            <a:chOff x="3298071" y="2815905"/>
            <a:chExt cx="2396738" cy="2396738"/>
          </a:xfrm>
        </p:grpSpPr>
        <p:sp>
          <p:nvSpPr>
            <p:cNvPr id="31" name="空心弧 30"/>
            <p:cNvSpPr/>
            <p:nvPr/>
          </p:nvSpPr>
          <p:spPr>
            <a:xfrm flipH="1">
              <a:off x="3298071" y="2815905"/>
              <a:ext cx="2396738" cy="2396738"/>
            </a:xfrm>
            <a:prstGeom prst="blockArc">
              <a:avLst>
                <a:gd name="adj1" fmla="val 10757526"/>
                <a:gd name="adj2" fmla="val 64055"/>
                <a:gd name="adj3" fmla="val 12094"/>
              </a:avLst>
            </a:prstGeom>
            <a:solidFill>
              <a:srgbClr val="C0C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2" name="空心弧 31"/>
            <p:cNvSpPr/>
            <p:nvPr/>
          </p:nvSpPr>
          <p:spPr>
            <a:xfrm flipH="1">
              <a:off x="3298071" y="2815905"/>
              <a:ext cx="2396738" cy="2396738"/>
            </a:xfrm>
            <a:prstGeom prst="blockArc">
              <a:avLst>
                <a:gd name="adj1" fmla="val 12607873"/>
                <a:gd name="adj2" fmla="val 64055"/>
                <a:gd name="adj3" fmla="val 12094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矩形 32"/>
            <p:cNvSpPr/>
            <p:nvPr/>
          </p:nvSpPr>
          <p:spPr>
            <a:xfrm>
              <a:off x="3301063" y="4014878"/>
              <a:ext cx="288032" cy="79741"/>
            </a:xfrm>
            <a:prstGeom prst="rect">
              <a:avLst/>
            </a:prstGeom>
            <a:solidFill>
              <a:srgbClr val="E46C0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矩形 33"/>
            <p:cNvSpPr/>
            <p:nvPr/>
          </p:nvSpPr>
          <p:spPr>
            <a:xfrm>
              <a:off x="5406777" y="4014878"/>
              <a:ext cx="288032" cy="79741"/>
            </a:xfrm>
            <a:prstGeom prst="rect">
              <a:avLst/>
            </a:prstGeom>
            <a:solidFill>
              <a:srgbClr val="E46C0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" name="组合 34"/>
          <p:cNvGrpSpPr/>
          <p:nvPr/>
        </p:nvGrpSpPr>
        <p:grpSpPr>
          <a:xfrm>
            <a:off x="2549940" y="2707172"/>
            <a:ext cx="3167118" cy="3167119"/>
            <a:chOff x="2943361" y="2430714"/>
            <a:chExt cx="3167118" cy="3167119"/>
          </a:xfrm>
        </p:grpSpPr>
        <p:sp>
          <p:nvSpPr>
            <p:cNvPr id="36" name="空心弧 35"/>
            <p:cNvSpPr/>
            <p:nvPr/>
          </p:nvSpPr>
          <p:spPr>
            <a:xfrm flipH="1">
              <a:off x="2943361" y="2430715"/>
              <a:ext cx="3167118" cy="3167118"/>
            </a:xfrm>
            <a:prstGeom prst="blockArc">
              <a:avLst>
                <a:gd name="adj1" fmla="val 10757526"/>
                <a:gd name="adj2" fmla="val 22358"/>
                <a:gd name="adj3" fmla="val 9233"/>
              </a:avLst>
            </a:prstGeom>
            <a:solidFill>
              <a:srgbClr val="C0C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7" name="空心弧 36"/>
            <p:cNvSpPr/>
            <p:nvPr/>
          </p:nvSpPr>
          <p:spPr>
            <a:xfrm flipH="1">
              <a:off x="2943361" y="2430714"/>
              <a:ext cx="3167118" cy="3167118"/>
            </a:xfrm>
            <a:prstGeom prst="blockArc">
              <a:avLst>
                <a:gd name="adj1" fmla="val 15175853"/>
                <a:gd name="adj2" fmla="val 22358"/>
                <a:gd name="adj3" fmla="val 9233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矩形 37"/>
            <p:cNvSpPr/>
            <p:nvPr/>
          </p:nvSpPr>
          <p:spPr>
            <a:xfrm>
              <a:off x="2943972" y="4014878"/>
              <a:ext cx="288032" cy="79741"/>
            </a:xfrm>
            <a:prstGeom prst="rect">
              <a:avLst/>
            </a:prstGeom>
            <a:solidFill>
              <a:srgbClr val="E46C0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矩形 38"/>
            <p:cNvSpPr/>
            <p:nvPr/>
          </p:nvSpPr>
          <p:spPr>
            <a:xfrm>
              <a:off x="5822447" y="4014878"/>
              <a:ext cx="288032" cy="79741"/>
            </a:xfrm>
            <a:prstGeom prst="rect">
              <a:avLst/>
            </a:prstGeom>
            <a:solidFill>
              <a:srgbClr val="E46C0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" name="组合 39"/>
          <p:cNvGrpSpPr/>
          <p:nvPr/>
        </p:nvGrpSpPr>
        <p:grpSpPr>
          <a:xfrm>
            <a:off x="2181550" y="2338783"/>
            <a:ext cx="3903898" cy="3903898"/>
            <a:chOff x="2574971" y="2062325"/>
            <a:chExt cx="3903898" cy="3903898"/>
          </a:xfrm>
        </p:grpSpPr>
        <p:sp>
          <p:nvSpPr>
            <p:cNvPr id="41" name="空心弧 40"/>
            <p:cNvSpPr/>
            <p:nvPr/>
          </p:nvSpPr>
          <p:spPr>
            <a:xfrm flipH="1">
              <a:off x="2574971" y="2062325"/>
              <a:ext cx="3903898" cy="3903898"/>
            </a:xfrm>
            <a:prstGeom prst="blockArc">
              <a:avLst>
                <a:gd name="adj1" fmla="val 10757526"/>
                <a:gd name="adj2" fmla="val 18715"/>
                <a:gd name="adj3" fmla="val 7362"/>
              </a:avLst>
            </a:prstGeom>
            <a:solidFill>
              <a:srgbClr val="C0C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2" name="空心弧 41"/>
            <p:cNvSpPr/>
            <p:nvPr/>
          </p:nvSpPr>
          <p:spPr>
            <a:xfrm flipH="1">
              <a:off x="2574971" y="2062325"/>
              <a:ext cx="3903898" cy="3903898"/>
            </a:xfrm>
            <a:prstGeom prst="blockArc">
              <a:avLst>
                <a:gd name="adj1" fmla="val 17777439"/>
                <a:gd name="adj2" fmla="val 18715"/>
                <a:gd name="adj3" fmla="val 7362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/>
          </p:nvSpPr>
          <p:spPr>
            <a:xfrm>
              <a:off x="2574971" y="4014878"/>
              <a:ext cx="288032" cy="79741"/>
            </a:xfrm>
            <a:prstGeom prst="rect">
              <a:avLst/>
            </a:prstGeom>
            <a:solidFill>
              <a:srgbClr val="E46C0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矩形 43"/>
            <p:cNvSpPr/>
            <p:nvPr/>
          </p:nvSpPr>
          <p:spPr>
            <a:xfrm>
              <a:off x="6190837" y="4014878"/>
              <a:ext cx="288032" cy="79741"/>
            </a:xfrm>
            <a:prstGeom prst="rect">
              <a:avLst/>
            </a:prstGeom>
            <a:solidFill>
              <a:srgbClr val="E46C0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0" name="组合 44"/>
          <p:cNvGrpSpPr/>
          <p:nvPr/>
        </p:nvGrpSpPr>
        <p:grpSpPr>
          <a:xfrm>
            <a:off x="3356468" y="3524336"/>
            <a:ext cx="1554058" cy="1554057"/>
            <a:chOff x="3749889" y="3237245"/>
            <a:chExt cx="1554058" cy="1554057"/>
          </a:xfrm>
        </p:grpSpPr>
        <p:sp>
          <p:nvSpPr>
            <p:cNvPr id="46" name="饼形 45"/>
            <p:cNvSpPr/>
            <p:nvPr/>
          </p:nvSpPr>
          <p:spPr>
            <a:xfrm rot="5400000">
              <a:off x="3749890" y="3237245"/>
              <a:ext cx="1554057" cy="1554057"/>
            </a:xfrm>
            <a:prstGeom prst="pie">
              <a:avLst>
                <a:gd name="adj1" fmla="val 5376100"/>
                <a:gd name="adj2" fmla="val 16263200"/>
              </a:avLst>
            </a:prstGeom>
            <a:solidFill>
              <a:srgbClr val="C0C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7" name="矩形 46"/>
            <p:cNvSpPr/>
            <p:nvPr/>
          </p:nvSpPr>
          <p:spPr>
            <a:xfrm>
              <a:off x="3749889" y="4014878"/>
              <a:ext cx="1554057" cy="79741"/>
            </a:xfrm>
            <a:prstGeom prst="rect">
              <a:avLst/>
            </a:prstGeom>
            <a:solidFill>
              <a:srgbClr val="E46C0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矩形 47"/>
            <p:cNvSpPr/>
            <p:nvPr/>
          </p:nvSpPr>
          <p:spPr>
            <a:xfrm>
              <a:off x="4004420" y="3392413"/>
              <a:ext cx="1045006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endParaRPr lang="zh-CN" altLang="en-US" sz="140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11" name="说明文字1"/>
          <p:cNvGrpSpPr/>
          <p:nvPr/>
        </p:nvGrpSpPr>
        <p:grpSpPr>
          <a:xfrm>
            <a:off x="4534135" y="1294851"/>
            <a:ext cx="2514361" cy="307777"/>
            <a:chOff x="729042" y="1398992"/>
            <a:chExt cx="2514361" cy="307777"/>
          </a:xfrm>
        </p:grpSpPr>
        <p:sp>
          <p:nvSpPr>
            <p:cNvPr id="50" name="椭圆 49"/>
            <p:cNvSpPr/>
            <p:nvPr/>
          </p:nvSpPr>
          <p:spPr bwMode="auto">
            <a:xfrm>
              <a:off x="729042" y="1442100"/>
              <a:ext cx="180000" cy="180000"/>
            </a:xfrm>
            <a:prstGeom prst="ellipse">
              <a:avLst/>
            </a:prstGeom>
            <a:solidFill>
              <a:srgbClr val="0070C0"/>
            </a:solidFill>
            <a:ln w="38100" cap="flat" cmpd="sng" algn="ctr">
              <a:solidFill>
                <a:srgbClr val="C0C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 sz="20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1" name="TextBox 37"/>
            <p:cNvSpPr txBox="1"/>
            <p:nvPr/>
          </p:nvSpPr>
          <p:spPr>
            <a:xfrm>
              <a:off x="883394" y="1398992"/>
              <a:ext cx="23600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2" name="说明文字1"/>
          <p:cNvGrpSpPr/>
          <p:nvPr/>
        </p:nvGrpSpPr>
        <p:grpSpPr>
          <a:xfrm>
            <a:off x="5797419" y="2475879"/>
            <a:ext cx="2514361" cy="307777"/>
            <a:chOff x="729042" y="1398992"/>
            <a:chExt cx="2514361" cy="307777"/>
          </a:xfrm>
        </p:grpSpPr>
        <p:sp>
          <p:nvSpPr>
            <p:cNvPr id="54" name="椭圆 53"/>
            <p:cNvSpPr/>
            <p:nvPr/>
          </p:nvSpPr>
          <p:spPr bwMode="auto">
            <a:xfrm>
              <a:off x="729042" y="1442100"/>
              <a:ext cx="180000" cy="180000"/>
            </a:xfrm>
            <a:prstGeom prst="ellipse">
              <a:avLst/>
            </a:prstGeom>
            <a:solidFill>
              <a:srgbClr val="0070C0"/>
            </a:solidFill>
            <a:ln w="38100" cap="flat" cmpd="sng" algn="ctr">
              <a:solidFill>
                <a:srgbClr val="C0C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 sz="20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5" name="TextBox 41"/>
            <p:cNvSpPr txBox="1"/>
            <p:nvPr/>
          </p:nvSpPr>
          <p:spPr>
            <a:xfrm>
              <a:off x="883394" y="1398992"/>
              <a:ext cx="23600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3" name="说明文字1"/>
          <p:cNvGrpSpPr/>
          <p:nvPr/>
        </p:nvGrpSpPr>
        <p:grpSpPr>
          <a:xfrm>
            <a:off x="34884" y="1757357"/>
            <a:ext cx="2535138" cy="307777"/>
            <a:chOff x="808599" y="1398992"/>
            <a:chExt cx="2535138" cy="307777"/>
          </a:xfrm>
        </p:grpSpPr>
        <p:sp>
          <p:nvSpPr>
            <p:cNvPr id="58" name="椭圆 57"/>
            <p:cNvSpPr/>
            <p:nvPr/>
          </p:nvSpPr>
          <p:spPr bwMode="auto">
            <a:xfrm>
              <a:off x="3163737" y="1442100"/>
              <a:ext cx="180000" cy="180000"/>
            </a:xfrm>
            <a:prstGeom prst="ellipse">
              <a:avLst/>
            </a:prstGeom>
            <a:solidFill>
              <a:srgbClr val="0070C0"/>
            </a:solidFill>
            <a:ln w="38100" cap="flat" cmpd="sng" algn="ctr">
              <a:solidFill>
                <a:srgbClr val="C0C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9" name="TextBox 45"/>
            <p:cNvSpPr txBox="1"/>
            <p:nvPr/>
          </p:nvSpPr>
          <p:spPr>
            <a:xfrm>
              <a:off x="808599" y="1398992"/>
              <a:ext cx="23600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endPara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61" name="直接连接符 60"/>
          <p:cNvCxnSpPr/>
          <p:nvPr/>
        </p:nvCxnSpPr>
        <p:spPr>
          <a:xfrm>
            <a:off x="2543662" y="1954105"/>
            <a:ext cx="788920" cy="726061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连接符 61"/>
          <p:cNvCxnSpPr/>
          <p:nvPr/>
        </p:nvCxnSpPr>
        <p:spPr>
          <a:xfrm flipH="1">
            <a:off x="3916274" y="1559520"/>
            <a:ext cx="617861" cy="1452477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连接符 62"/>
          <p:cNvCxnSpPr/>
          <p:nvPr/>
        </p:nvCxnSpPr>
        <p:spPr>
          <a:xfrm flipH="1">
            <a:off x="5042396" y="2672627"/>
            <a:ext cx="781383" cy="1099931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10"/>
          <p:cNvSpPr txBox="1"/>
          <p:nvPr/>
        </p:nvSpPr>
        <p:spPr>
          <a:xfrm>
            <a:off x="251520" y="62858"/>
            <a:ext cx="24929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数字通信系统的特点</a:t>
            </a:r>
            <a:endParaRPr lang="zh-CN" altLang="en-US" sz="20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矩形 1"/>
          <p:cNvSpPr>
            <a:spLocks noChangeArrowheads="1"/>
          </p:cNvSpPr>
          <p:nvPr/>
        </p:nvSpPr>
        <p:spPr bwMode="auto">
          <a:xfrm>
            <a:off x="952830" y="1402967"/>
            <a:ext cx="1535201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抗干扰能力强</a:t>
            </a:r>
            <a:endParaRPr lang="en-US" altLang="zh-CN" sz="1600" b="1" dirty="0" smtClean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噪声不累积</a:t>
            </a:r>
            <a:endParaRPr lang="zh-CN" altLang="zh-CN" sz="16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7" name="矩形 1"/>
          <p:cNvSpPr>
            <a:spLocks noChangeArrowheads="1"/>
          </p:cNvSpPr>
          <p:nvPr/>
        </p:nvSpPr>
        <p:spPr bwMode="auto">
          <a:xfrm>
            <a:off x="4745077" y="1176200"/>
            <a:ext cx="2585573" cy="4181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传输差错可控</a:t>
            </a:r>
            <a:endParaRPr lang="zh-CN" altLang="zh-CN" sz="16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5" name="矩形 1"/>
          <p:cNvSpPr>
            <a:spLocks noChangeArrowheads="1"/>
          </p:cNvSpPr>
          <p:nvPr/>
        </p:nvSpPr>
        <p:spPr bwMode="auto">
          <a:xfrm>
            <a:off x="6009638" y="2200470"/>
            <a:ext cx="2911069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易于集成而使得设备微型化</a:t>
            </a:r>
            <a:endParaRPr lang="en-US" altLang="zh-CN" sz="1600" b="1" dirty="0" smtClean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易于加密处理</a:t>
            </a:r>
            <a:endParaRPr lang="zh-CN" altLang="zh-CN" sz="16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6" name="矩形 1"/>
          <p:cNvSpPr>
            <a:spLocks noChangeArrowheads="1"/>
          </p:cNvSpPr>
          <p:nvPr/>
        </p:nvSpPr>
        <p:spPr bwMode="auto">
          <a:xfrm>
            <a:off x="3249420" y="4433352"/>
            <a:ext cx="2585573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所需传输带宽较大</a:t>
            </a:r>
            <a:endParaRPr lang="en-US" altLang="zh-CN" sz="16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zh-CN" sz="16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同步要求高且设备复杂</a:t>
            </a:r>
            <a:endParaRPr lang="zh-CN" altLang="zh-CN" sz="16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64086" y="2294762"/>
            <a:ext cx="1895475" cy="447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4" name="Picture 3"/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545070" y="3125984"/>
            <a:ext cx="1897164" cy="1821777"/>
          </a:xfrm>
          <a:prstGeom prst="rect">
            <a:avLst/>
          </a:prstGeom>
        </p:spPr>
      </p:pic>
      <p:pic>
        <p:nvPicPr>
          <p:cNvPr id="67" name="图片 66" descr="17.大哥大.jpe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725262" y="3253574"/>
            <a:ext cx="1557484" cy="1539053"/>
          </a:xfrm>
          <a:prstGeom prst="rect">
            <a:avLst/>
          </a:prstGeom>
        </p:spPr>
      </p:pic>
      <p:pic>
        <p:nvPicPr>
          <p:cNvPr id="8193" name="Picture 1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403008" y="727757"/>
            <a:ext cx="1645832" cy="1410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0" name="矩形 1"/>
          <p:cNvSpPr>
            <a:spLocks noChangeArrowheads="1"/>
          </p:cNvSpPr>
          <p:nvPr/>
        </p:nvSpPr>
        <p:spPr bwMode="auto">
          <a:xfrm>
            <a:off x="233361" y="3618099"/>
            <a:ext cx="1535201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模拟电话：</a:t>
            </a:r>
            <a:endParaRPr lang="en-US" altLang="zh-CN" sz="1600" b="1" dirty="0" smtClean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数字电话：</a:t>
            </a:r>
            <a:endParaRPr lang="zh-CN" altLang="zh-CN" sz="16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8194" name="Object 2"/>
          <p:cNvGraphicFramePr>
            <a:graphicFrameLocks noChangeAspect="1"/>
          </p:cNvGraphicFramePr>
          <p:nvPr/>
        </p:nvGraphicFramePr>
        <p:xfrm>
          <a:off x="1351221" y="3758347"/>
          <a:ext cx="541374" cy="252641"/>
        </p:xfrm>
        <a:graphic>
          <a:graphicData uri="http://schemas.openxmlformats.org/presentationml/2006/ole">
            <p:oleObj spid="_x0000_s8194" name="Equation" r:id="rId9" imgW="380880" imgH="177480" progId="Equation.DSMT4">
              <p:embed/>
            </p:oleObj>
          </a:graphicData>
        </a:graphic>
      </p:graphicFrame>
      <p:graphicFrame>
        <p:nvGraphicFramePr>
          <p:cNvPr id="8195" name="Object 3"/>
          <p:cNvGraphicFramePr>
            <a:graphicFrameLocks noChangeAspect="1"/>
          </p:cNvGraphicFramePr>
          <p:nvPr/>
        </p:nvGraphicFramePr>
        <p:xfrm>
          <a:off x="1355651" y="4104168"/>
          <a:ext cx="635295" cy="247059"/>
        </p:xfrm>
        <a:graphic>
          <a:graphicData uri="http://schemas.openxmlformats.org/presentationml/2006/ole">
            <p:oleObj spid="_x0000_s8195" name="Equation" r:id="rId10" imgW="457200" imgH="177480" progId="Equation.DSMT4">
              <p:embed/>
            </p:oleObj>
          </a:graphicData>
        </a:graphic>
      </p:graphicFrame>
    </p:spTree>
    <p:extLst>
      <p:ext uri="{BB962C8B-B14F-4D97-AF65-F5344CB8AC3E}">
        <p14:creationId xmlns:p14="http://schemas.microsoft.com/office/powerpoint/2010/main" xmlns="" val="25366119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 advTm="0">
        <p14:prism isInverted="1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3"/>
          <p:cNvGrpSpPr/>
          <p:nvPr/>
        </p:nvGrpSpPr>
        <p:grpSpPr>
          <a:xfrm>
            <a:off x="2848792" y="1433897"/>
            <a:ext cx="1862457" cy="2076729"/>
            <a:chOff x="1331640" y="1491750"/>
            <a:chExt cx="2160240" cy="2408771"/>
          </a:xfrm>
        </p:grpSpPr>
        <p:sp>
          <p:nvSpPr>
            <p:cNvPr id="5" name="椭圆 4"/>
            <p:cNvSpPr/>
            <p:nvPr/>
          </p:nvSpPr>
          <p:spPr>
            <a:xfrm>
              <a:off x="1331640" y="1491750"/>
              <a:ext cx="2160240" cy="2160000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000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  <a:effectLst>
              <a:outerShdw blurRad="444500" dist="63500" dir="8100000" algn="ctr">
                <a:srgbClr val="000000">
                  <a:alpha val="50000"/>
                </a:srgbClr>
              </a:outerShdw>
            </a:effectLst>
            <a:scene3d>
              <a:camera prst="orthographicFront">
                <a:rot lat="0" lon="0" rev="0"/>
              </a:camera>
              <a:lightRig rig="brightRoom" dir="t">
                <a:rot lat="0" lon="0" rev="600000"/>
              </a:lightRig>
            </a:scene3d>
            <a:sp3d prstMaterial="metal">
              <a:bevelT w="38100" h="5715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椭圆 5"/>
            <p:cNvSpPr/>
            <p:nvPr/>
          </p:nvSpPr>
          <p:spPr>
            <a:xfrm>
              <a:off x="1511760" y="1671750"/>
              <a:ext cx="1800000" cy="180000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TextBox 4"/>
            <p:cNvSpPr txBox="1"/>
            <p:nvPr/>
          </p:nvSpPr>
          <p:spPr>
            <a:xfrm>
              <a:off x="1943708" y="1684530"/>
              <a:ext cx="936104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1500" dirty="0" smtClean="0">
                  <a:solidFill>
                    <a:schemeClr val="bg1"/>
                  </a:solidFill>
                  <a:latin typeface="DFGothic-EB" panose="02010609010101010101" pitchFamily="1" charset="-128"/>
                  <a:ea typeface="DFGothic-EB" panose="02010609010101010101" pitchFamily="1" charset="-128"/>
                </a:rPr>
                <a:t>3</a:t>
              </a:r>
              <a:endParaRPr lang="zh-CN" altLang="en-US" sz="11500" dirty="0">
                <a:solidFill>
                  <a:schemeClr val="bg1"/>
                </a:solidFill>
                <a:latin typeface="DFGothic-EB" panose="02010609010101010101" pitchFamily="1" charset="-128"/>
                <a:ea typeface="DFGothic-EB" panose="02010609010101010101" pitchFamily="1" charset="-128"/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2134657" y="3513453"/>
            <a:ext cx="469872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lang="zh-CN" altLang="en-US" sz="3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通信系统分类与通信方式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Picture 4" descr="C:\Users\jsj\Desktop\素材cnn sccnn.com_2014111795930119rx61_04 [转换].png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4139952" y="0"/>
            <a:ext cx="5004048" cy="3571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C:\Users\jsj\Desktop\素材cnn sccnn.com_2014111795930119rx61_04 [转换].png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 r="-8270"/>
          <a:stretch>
            <a:fillRect/>
          </a:stretch>
        </p:blipFill>
        <p:spPr bwMode="auto">
          <a:xfrm>
            <a:off x="0" y="2571750"/>
            <a:ext cx="2498024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4045638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 advTm="0">
        <p:blinds dir="vert"/>
      </p:transition>
    </mc:Choice>
    <mc:Fallback>
      <p:transition spd="slow" advTm="0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:\Users\jsj\Desktop\素材cnn sccnn.com_2014111795930119rx61_04 [转换].png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4139952" y="0"/>
            <a:ext cx="5004048" cy="3571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C:\Users\jsj\Desktop\素材cnn sccnn.com_2014111795930119rx61_04 [转换].png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 r="-8270"/>
          <a:stretch>
            <a:fillRect/>
          </a:stretch>
        </p:blipFill>
        <p:spPr bwMode="auto">
          <a:xfrm>
            <a:off x="0" y="2571750"/>
            <a:ext cx="2498024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6" name="矩形 5"/>
          <p:cNvSpPr/>
          <p:nvPr/>
        </p:nvSpPr>
        <p:spPr>
          <a:xfrm>
            <a:off x="0" y="476972"/>
            <a:ext cx="9144000" cy="432702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0" y="476972"/>
            <a:ext cx="9144000" cy="78554"/>
          </a:xfrm>
          <a:prstGeom prst="rect">
            <a:avLst/>
          </a:prstGeom>
          <a:solidFill>
            <a:srgbClr val="E46C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Group 220"/>
          <p:cNvGrpSpPr/>
          <p:nvPr/>
        </p:nvGrpSpPr>
        <p:grpSpPr bwMode="auto">
          <a:xfrm>
            <a:off x="-398463" y="699542"/>
            <a:ext cx="4178300" cy="1384300"/>
            <a:chOff x="203" y="935"/>
            <a:chExt cx="2291" cy="759"/>
          </a:xfrm>
        </p:grpSpPr>
        <p:pic>
          <p:nvPicPr>
            <p:cNvPr id="12" name="Picture 180"/>
            <p:cNvPicPr>
              <a:picLocks noChangeAspect="1" noChangeArrowheads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xmlns="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7" y="1175"/>
              <a:ext cx="982" cy="4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3" name="Freeform 181"/>
            <p:cNvSpPr/>
            <p:nvPr/>
          </p:nvSpPr>
          <p:spPr bwMode="auto">
            <a:xfrm>
              <a:off x="753" y="935"/>
              <a:ext cx="1127" cy="669"/>
            </a:xfrm>
            <a:custGeom>
              <a:avLst/>
              <a:gdLst>
                <a:gd name="T0" fmla="*/ 1505 w 2561"/>
                <a:gd name="T1" fmla="*/ 33 h 1520"/>
                <a:gd name="T2" fmla="*/ 1663 w 2561"/>
                <a:gd name="T3" fmla="*/ 68 h 1520"/>
                <a:gd name="T4" fmla="*/ 2561 w 2561"/>
                <a:gd name="T5" fmla="*/ 1518 h 1520"/>
                <a:gd name="T6" fmla="*/ 304 w 2561"/>
                <a:gd name="T7" fmla="*/ 1520 h 1520"/>
                <a:gd name="T8" fmla="*/ 33 w 2561"/>
                <a:gd name="T9" fmla="*/ 1086 h 1520"/>
                <a:gd name="T10" fmla="*/ 68 w 2561"/>
                <a:gd name="T11" fmla="*/ 928 h 1520"/>
                <a:gd name="T12" fmla="*/ 1505 w 2561"/>
                <a:gd name="T13" fmla="*/ 33 h 15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61" h="1520">
                  <a:moveTo>
                    <a:pt x="1505" y="33"/>
                  </a:moveTo>
                  <a:cubicBezTo>
                    <a:pt x="1556" y="0"/>
                    <a:pt x="1627" y="17"/>
                    <a:pt x="1663" y="68"/>
                  </a:cubicBezTo>
                  <a:cubicBezTo>
                    <a:pt x="2558" y="1505"/>
                    <a:pt x="2561" y="1518"/>
                    <a:pt x="2561" y="1518"/>
                  </a:cubicBezTo>
                  <a:cubicBezTo>
                    <a:pt x="2257" y="1520"/>
                    <a:pt x="752" y="1520"/>
                    <a:pt x="304" y="1520"/>
                  </a:cubicBezTo>
                  <a:cubicBezTo>
                    <a:pt x="155" y="1281"/>
                    <a:pt x="72" y="1185"/>
                    <a:pt x="33" y="1086"/>
                  </a:cubicBezTo>
                  <a:cubicBezTo>
                    <a:pt x="0" y="1032"/>
                    <a:pt x="17" y="961"/>
                    <a:pt x="68" y="928"/>
                  </a:cubicBezTo>
                  <a:cubicBezTo>
                    <a:pt x="1505" y="33"/>
                    <a:pt x="1505" y="33"/>
                    <a:pt x="1505" y="33"/>
                  </a:cubicBezTo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" name="Freeform 182"/>
            <p:cNvSpPr/>
            <p:nvPr/>
          </p:nvSpPr>
          <p:spPr bwMode="auto">
            <a:xfrm>
              <a:off x="739" y="947"/>
              <a:ext cx="1126" cy="661"/>
            </a:xfrm>
            <a:custGeom>
              <a:avLst/>
              <a:gdLst>
                <a:gd name="T0" fmla="*/ 1505 w 2559"/>
                <a:gd name="T1" fmla="*/ 33 h 1504"/>
                <a:gd name="T2" fmla="*/ 1663 w 2559"/>
                <a:gd name="T3" fmla="*/ 71 h 1504"/>
                <a:gd name="T4" fmla="*/ 2556 w 2559"/>
                <a:gd name="T5" fmla="*/ 1494 h 1504"/>
                <a:gd name="T6" fmla="*/ 279 w 2559"/>
                <a:gd name="T7" fmla="*/ 1492 h 1504"/>
                <a:gd name="T8" fmla="*/ 33 w 2559"/>
                <a:gd name="T9" fmla="*/ 1089 h 1504"/>
                <a:gd name="T10" fmla="*/ 71 w 2559"/>
                <a:gd name="T11" fmla="*/ 930 h 1504"/>
                <a:gd name="T12" fmla="*/ 1505 w 2559"/>
                <a:gd name="T13" fmla="*/ 33 h 1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59" h="1504">
                  <a:moveTo>
                    <a:pt x="1505" y="33"/>
                  </a:moveTo>
                  <a:cubicBezTo>
                    <a:pt x="1559" y="0"/>
                    <a:pt x="1630" y="17"/>
                    <a:pt x="1663" y="71"/>
                  </a:cubicBezTo>
                  <a:cubicBezTo>
                    <a:pt x="2559" y="1504"/>
                    <a:pt x="2556" y="1494"/>
                    <a:pt x="2556" y="1494"/>
                  </a:cubicBezTo>
                  <a:cubicBezTo>
                    <a:pt x="2274" y="1492"/>
                    <a:pt x="747" y="1494"/>
                    <a:pt x="279" y="1492"/>
                  </a:cubicBezTo>
                  <a:cubicBezTo>
                    <a:pt x="130" y="1253"/>
                    <a:pt x="69" y="1183"/>
                    <a:pt x="33" y="1089"/>
                  </a:cubicBezTo>
                  <a:cubicBezTo>
                    <a:pt x="0" y="1034"/>
                    <a:pt x="17" y="964"/>
                    <a:pt x="71" y="930"/>
                  </a:cubicBezTo>
                  <a:cubicBezTo>
                    <a:pt x="1505" y="33"/>
                    <a:pt x="1505" y="33"/>
                    <a:pt x="1505" y="33"/>
                  </a:cubicBezTo>
                </a:path>
              </a:pathLst>
            </a:custGeom>
            <a:solidFill>
              <a:srgbClr val="343F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" name="Freeform 188"/>
            <p:cNvSpPr/>
            <p:nvPr/>
          </p:nvSpPr>
          <p:spPr bwMode="auto">
            <a:xfrm>
              <a:off x="747" y="942"/>
              <a:ext cx="1128" cy="694"/>
            </a:xfrm>
            <a:custGeom>
              <a:avLst/>
              <a:gdLst>
                <a:gd name="T0" fmla="*/ 1505 w 2564"/>
                <a:gd name="T1" fmla="*/ 33 h 1577"/>
                <a:gd name="T2" fmla="*/ 1663 w 2564"/>
                <a:gd name="T3" fmla="*/ 68 h 1577"/>
                <a:gd name="T4" fmla="*/ 2564 w 2564"/>
                <a:gd name="T5" fmla="*/ 1506 h 1577"/>
                <a:gd name="T6" fmla="*/ 290 w 2564"/>
                <a:gd name="T7" fmla="*/ 1506 h 1577"/>
                <a:gd name="T8" fmla="*/ 295 w 2564"/>
                <a:gd name="T9" fmla="*/ 1507 h 1577"/>
                <a:gd name="T10" fmla="*/ 33 w 2564"/>
                <a:gd name="T11" fmla="*/ 1086 h 1577"/>
                <a:gd name="T12" fmla="*/ 69 w 2564"/>
                <a:gd name="T13" fmla="*/ 928 h 1577"/>
                <a:gd name="T14" fmla="*/ 1505 w 2564"/>
                <a:gd name="T15" fmla="*/ 33 h 15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64" h="1577">
                  <a:moveTo>
                    <a:pt x="1505" y="33"/>
                  </a:moveTo>
                  <a:cubicBezTo>
                    <a:pt x="1557" y="0"/>
                    <a:pt x="1628" y="17"/>
                    <a:pt x="1663" y="68"/>
                  </a:cubicBezTo>
                  <a:cubicBezTo>
                    <a:pt x="2559" y="1505"/>
                    <a:pt x="2564" y="1506"/>
                    <a:pt x="2564" y="1506"/>
                  </a:cubicBezTo>
                  <a:cubicBezTo>
                    <a:pt x="2301" y="1505"/>
                    <a:pt x="667" y="1506"/>
                    <a:pt x="290" y="1506"/>
                  </a:cubicBezTo>
                  <a:cubicBezTo>
                    <a:pt x="184" y="1337"/>
                    <a:pt x="338" y="1577"/>
                    <a:pt x="295" y="1507"/>
                  </a:cubicBezTo>
                  <a:cubicBezTo>
                    <a:pt x="252" y="1437"/>
                    <a:pt x="71" y="1182"/>
                    <a:pt x="33" y="1086"/>
                  </a:cubicBezTo>
                  <a:cubicBezTo>
                    <a:pt x="0" y="1032"/>
                    <a:pt x="14" y="961"/>
                    <a:pt x="69" y="928"/>
                  </a:cubicBezTo>
                  <a:cubicBezTo>
                    <a:pt x="1505" y="33"/>
                    <a:pt x="1505" y="33"/>
                    <a:pt x="1505" y="33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" name="Freeform 189"/>
            <p:cNvSpPr/>
            <p:nvPr/>
          </p:nvSpPr>
          <p:spPr bwMode="auto">
            <a:xfrm>
              <a:off x="746" y="941"/>
              <a:ext cx="1129" cy="694"/>
            </a:xfrm>
            <a:custGeom>
              <a:avLst/>
              <a:gdLst>
                <a:gd name="T0" fmla="*/ 1505 w 2564"/>
                <a:gd name="T1" fmla="*/ 33 h 1577"/>
                <a:gd name="T2" fmla="*/ 1663 w 2564"/>
                <a:gd name="T3" fmla="*/ 68 h 1577"/>
                <a:gd name="T4" fmla="*/ 2564 w 2564"/>
                <a:gd name="T5" fmla="*/ 1506 h 1577"/>
                <a:gd name="T6" fmla="*/ 290 w 2564"/>
                <a:gd name="T7" fmla="*/ 1506 h 1577"/>
                <a:gd name="T8" fmla="*/ 295 w 2564"/>
                <a:gd name="T9" fmla="*/ 1507 h 1577"/>
                <a:gd name="T10" fmla="*/ 33 w 2564"/>
                <a:gd name="T11" fmla="*/ 1086 h 1577"/>
                <a:gd name="T12" fmla="*/ 69 w 2564"/>
                <a:gd name="T13" fmla="*/ 928 h 1577"/>
                <a:gd name="T14" fmla="*/ 1505 w 2564"/>
                <a:gd name="T15" fmla="*/ 33 h 15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64" h="1577">
                  <a:moveTo>
                    <a:pt x="1505" y="33"/>
                  </a:moveTo>
                  <a:cubicBezTo>
                    <a:pt x="1557" y="0"/>
                    <a:pt x="1628" y="17"/>
                    <a:pt x="1663" y="68"/>
                  </a:cubicBezTo>
                  <a:cubicBezTo>
                    <a:pt x="2559" y="1505"/>
                    <a:pt x="2564" y="1506"/>
                    <a:pt x="2564" y="1506"/>
                  </a:cubicBezTo>
                  <a:cubicBezTo>
                    <a:pt x="2301" y="1505"/>
                    <a:pt x="667" y="1506"/>
                    <a:pt x="290" y="1506"/>
                  </a:cubicBezTo>
                  <a:cubicBezTo>
                    <a:pt x="184" y="1337"/>
                    <a:pt x="338" y="1577"/>
                    <a:pt x="295" y="1507"/>
                  </a:cubicBezTo>
                  <a:cubicBezTo>
                    <a:pt x="252" y="1437"/>
                    <a:pt x="71" y="1182"/>
                    <a:pt x="33" y="1086"/>
                  </a:cubicBezTo>
                  <a:cubicBezTo>
                    <a:pt x="0" y="1032"/>
                    <a:pt x="14" y="961"/>
                    <a:pt x="69" y="928"/>
                  </a:cubicBezTo>
                  <a:cubicBezTo>
                    <a:pt x="1505" y="33"/>
                    <a:pt x="1505" y="33"/>
                    <a:pt x="1505" y="33"/>
                  </a:cubicBezTo>
                </a:path>
              </a:pathLst>
            </a:custGeom>
            <a:solidFill>
              <a:srgbClr val="0070C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" name="Text Box 75"/>
            <p:cNvSpPr txBox="1">
              <a:spLocks noChangeArrowheads="1"/>
            </p:cNvSpPr>
            <p:nvPr/>
          </p:nvSpPr>
          <p:spPr bwMode="auto">
            <a:xfrm rot="8899871" flipV="1">
              <a:off x="771" y="1030"/>
              <a:ext cx="529" cy="4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6600" b="1" baseline="-25000">
                  <a:solidFill>
                    <a:schemeClr val="bg1"/>
                  </a:solidFill>
                  <a:ea typeface="Arial Unicode MS" pitchFamily="34" charset="-122"/>
                  <a:cs typeface="Arial Unicode MS" pitchFamily="34" charset="-122"/>
                </a:rPr>
                <a:t>01</a:t>
              </a:r>
            </a:p>
          </p:txBody>
        </p:sp>
        <p:grpSp>
          <p:nvGrpSpPr>
            <p:cNvPr id="9" name="Group 380"/>
            <p:cNvGrpSpPr/>
            <p:nvPr/>
          </p:nvGrpSpPr>
          <p:grpSpPr bwMode="auto">
            <a:xfrm rot="-1979903">
              <a:off x="1360" y="1230"/>
              <a:ext cx="114" cy="113"/>
              <a:chOff x="1872" y="2352"/>
              <a:chExt cx="240" cy="240"/>
            </a:xfrm>
          </p:grpSpPr>
          <p:grpSp>
            <p:nvGrpSpPr>
              <p:cNvPr id="10" name="Group 381"/>
              <p:cNvGrpSpPr/>
              <p:nvPr/>
            </p:nvGrpSpPr>
            <p:grpSpPr bwMode="auto">
              <a:xfrm>
                <a:off x="1968" y="2352"/>
                <a:ext cx="144" cy="240"/>
                <a:chOff x="1968" y="2352"/>
                <a:chExt cx="144" cy="240"/>
              </a:xfrm>
            </p:grpSpPr>
            <p:sp>
              <p:nvSpPr>
                <p:cNvPr id="44" name="Oval 382"/>
                <p:cNvSpPr>
                  <a:spLocks noChangeArrowheads="1"/>
                </p:cNvSpPr>
                <p:nvPr/>
              </p:nvSpPr>
              <p:spPr bwMode="gray">
                <a:xfrm>
                  <a:off x="1968" y="2352"/>
                  <a:ext cx="48" cy="4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 sz="1800"/>
                </a:p>
              </p:txBody>
            </p:sp>
            <p:sp>
              <p:nvSpPr>
                <p:cNvPr id="45" name="Oval 383"/>
                <p:cNvSpPr>
                  <a:spLocks noChangeArrowheads="1"/>
                </p:cNvSpPr>
                <p:nvPr/>
              </p:nvSpPr>
              <p:spPr bwMode="gray">
                <a:xfrm>
                  <a:off x="2016" y="2400"/>
                  <a:ext cx="48" cy="4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 sz="1800"/>
                </a:p>
              </p:txBody>
            </p:sp>
            <p:sp>
              <p:nvSpPr>
                <p:cNvPr id="46" name="Oval 384"/>
                <p:cNvSpPr>
                  <a:spLocks noChangeArrowheads="1"/>
                </p:cNvSpPr>
                <p:nvPr/>
              </p:nvSpPr>
              <p:spPr bwMode="gray">
                <a:xfrm>
                  <a:off x="2064" y="2448"/>
                  <a:ext cx="48" cy="4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 sz="1800"/>
                </a:p>
              </p:txBody>
            </p:sp>
            <p:sp>
              <p:nvSpPr>
                <p:cNvPr id="47" name="Oval 385"/>
                <p:cNvSpPr>
                  <a:spLocks noChangeArrowheads="1"/>
                </p:cNvSpPr>
                <p:nvPr/>
              </p:nvSpPr>
              <p:spPr bwMode="gray">
                <a:xfrm>
                  <a:off x="2016" y="2496"/>
                  <a:ext cx="48" cy="4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 sz="1800"/>
                </a:p>
              </p:txBody>
            </p:sp>
            <p:sp>
              <p:nvSpPr>
                <p:cNvPr id="48" name="Oval 386"/>
                <p:cNvSpPr>
                  <a:spLocks noChangeArrowheads="1"/>
                </p:cNvSpPr>
                <p:nvPr/>
              </p:nvSpPr>
              <p:spPr bwMode="gray">
                <a:xfrm>
                  <a:off x="1968" y="2544"/>
                  <a:ext cx="48" cy="4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 sz="1800"/>
                </a:p>
              </p:txBody>
            </p:sp>
          </p:grpSp>
          <p:grpSp>
            <p:nvGrpSpPr>
              <p:cNvPr id="18" name="Group 387"/>
              <p:cNvGrpSpPr/>
              <p:nvPr/>
            </p:nvGrpSpPr>
            <p:grpSpPr bwMode="auto">
              <a:xfrm>
                <a:off x="1872" y="2352"/>
                <a:ext cx="144" cy="240"/>
                <a:chOff x="1968" y="2352"/>
                <a:chExt cx="144" cy="240"/>
              </a:xfrm>
            </p:grpSpPr>
            <p:sp>
              <p:nvSpPr>
                <p:cNvPr id="39" name="Oval 388"/>
                <p:cNvSpPr>
                  <a:spLocks noChangeArrowheads="1"/>
                </p:cNvSpPr>
                <p:nvPr/>
              </p:nvSpPr>
              <p:spPr bwMode="gray">
                <a:xfrm>
                  <a:off x="1968" y="2352"/>
                  <a:ext cx="48" cy="4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 sz="1800"/>
                </a:p>
              </p:txBody>
            </p:sp>
            <p:sp>
              <p:nvSpPr>
                <p:cNvPr id="40" name="Oval 389"/>
                <p:cNvSpPr>
                  <a:spLocks noChangeArrowheads="1"/>
                </p:cNvSpPr>
                <p:nvPr/>
              </p:nvSpPr>
              <p:spPr bwMode="gray">
                <a:xfrm>
                  <a:off x="2016" y="2400"/>
                  <a:ext cx="48" cy="4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 sz="1800"/>
                </a:p>
              </p:txBody>
            </p:sp>
            <p:sp>
              <p:nvSpPr>
                <p:cNvPr id="41" name="Oval 390"/>
                <p:cNvSpPr>
                  <a:spLocks noChangeArrowheads="1"/>
                </p:cNvSpPr>
                <p:nvPr/>
              </p:nvSpPr>
              <p:spPr bwMode="gray">
                <a:xfrm>
                  <a:off x="2064" y="2448"/>
                  <a:ext cx="48" cy="4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 sz="1800"/>
                </a:p>
              </p:txBody>
            </p:sp>
            <p:sp>
              <p:nvSpPr>
                <p:cNvPr id="42" name="Oval 391"/>
                <p:cNvSpPr>
                  <a:spLocks noChangeArrowheads="1"/>
                </p:cNvSpPr>
                <p:nvPr/>
              </p:nvSpPr>
              <p:spPr bwMode="gray">
                <a:xfrm>
                  <a:off x="2016" y="2496"/>
                  <a:ext cx="48" cy="4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 sz="1800"/>
                </a:p>
              </p:txBody>
            </p:sp>
            <p:sp>
              <p:nvSpPr>
                <p:cNvPr id="43" name="Oval 392"/>
                <p:cNvSpPr>
                  <a:spLocks noChangeArrowheads="1"/>
                </p:cNvSpPr>
                <p:nvPr/>
              </p:nvSpPr>
              <p:spPr bwMode="gray">
                <a:xfrm>
                  <a:off x="1968" y="2544"/>
                  <a:ext cx="48" cy="4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 sz="1800"/>
                </a:p>
              </p:txBody>
            </p:sp>
          </p:grpSp>
        </p:grpSp>
        <p:grpSp>
          <p:nvGrpSpPr>
            <p:cNvPr id="19" name="Group 380"/>
            <p:cNvGrpSpPr/>
            <p:nvPr/>
          </p:nvGrpSpPr>
          <p:grpSpPr bwMode="auto">
            <a:xfrm rot="-1979903">
              <a:off x="1451" y="1412"/>
              <a:ext cx="114" cy="113"/>
              <a:chOff x="1872" y="2352"/>
              <a:chExt cx="240" cy="240"/>
            </a:xfrm>
          </p:grpSpPr>
          <p:grpSp>
            <p:nvGrpSpPr>
              <p:cNvPr id="20" name="Group 381"/>
              <p:cNvGrpSpPr/>
              <p:nvPr/>
            </p:nvGrpSpPr>
            <p:grpSpPr bwMode="auto">
              <a:xfrm>
                <a:off x="1968" y="2352"/>
                <a:ext cx="144" cy="240"/>
                <a:chOff x="1968" y="2352"/>
                <a:chExt cx="144" cy="240"/>
              </a:xfrm>
            </p:grpSpPr>
            <p:sp>
              <p:nvSpPr>
                <p:cNvPr id="32" name="Oval 382"/>
                <p:cNvSpPr>
                  <a:spLocks noChangeArrowheads="1"/>
                </p:cNvSpPr>
                <p:nvPr/>
              </p:nvSpPr>
              <p:spPr bwMode="gray">
                <a:xfrm>
                  <a:off x="1968" y="2352"/>
                  <a:ext cx="48" cy="4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 sz="1800"/>
                </a:p>
              </p:txBody>
            </p:sp>
            <p:sp>
              <p:nvSpPr>
                <p:cNvPr id="33" name="Oval 383"/>
                <p:cNvSpPr>
                  <a:spLocks noChangeArrowheads="1"/>
                </p:cNvSpPr>
                <p:nvPr/>
              </p:nvSpPr>
              <p:spPr bwMode="gray">
                <a:xfrm>
                  <a:off x="2016" y="2400"/>
                  <a:ext cx="48" cy="4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 sz="1800"/>
                </a:p>
              </p:txBody>
            </p:sp>
            <p:sp>
              <p:nvSpPr>
                <p:cNvPr id="34" name="Oval 384"/>
                <p:cNvSpPr>
                  <a:spLocks noChangeArrowheads="1"/>
                </p:cNvSpPr>
                <p:nvPr/>
              </p:nvSpPr>
              <p:spPr bwMode="gray">
                <a:xfrm>
                  <a:off x="2064" y="2448"/>
                  <a:ext cx="48" cy="4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 sz="1800"/>
                </a:p>
              </p:txBody>
            </p:sp>
            <p:sp>
              <p:nvSpPr>
                <p:cNvPr id="35" name="Oval 385"/>
                <p:cNvSpPr>
                  <a:spLocks noChangeArrowheads="1"/>
                </p:cNvSpPr>
                <p:nvPr/>
              </p:nvSpPr>
              <p:spPr bwMode="gray">
                <a:xfrm>
                  <a:off x="2016" y="2496"/>
                  <a:ext cx="48" cy="4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 sz="1800"/>
                </a:p>
              </p:txBody>
            </p:sp>
            <p:sp>
              <p:nvSpPr>
                <p:cNvPr id="36" name="Oval 386"/>
                <p:cNvSpPr>
                  <a:spLocks noChangeArrowheads="1"/>
                </p:cNvSpPr>
                <p:nvPr/>
              </p:nvSpPr>
              <p:spPr bwMode="gray">
                <a:xfrm>
                  <a:off x="1968" y="2544"/>
                  <a:ext cx="48" cy="4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 sz="1800"/>
                </a:p>
              </p:txBody>
            </p:sp>
          </p:grpSp>
          <p:grpSp>
            <p:nvGrpSpPr>
              <p:cNvPr id="25" name="Group 387"/>
              <p:cNvGrpSpPr/>
              <p:nvPr/>
            </p:nvGrpSpPr>
            <p:grpSpPr bwMode="auto">
              <a:xfrm>
                <a:off x="1872" y="2352"/>
                <a:ext cx="144" cy="240"/>
                <a:chOff x="1968" y="2352"/>
                <a:chExt cx="144" cy="240"/>
              </a:xfrm>
            </p:grpSpPr>
            <p:sp>
              <p:nvSpPr>
                <p:cNvPr id="27" name="Oval 388"/>
                <p:cNvSpPr>
                  <a:spLocks noChangeArrowheads="1"/>
                </p:cNvSpPr>
                <p:nvPr/>
              </p:nvSpPr>
              <p:spPr bwMode="gray">
                <a:xfrm>
                  <a:off x="1968" y="2352"/>
                  <a:ext cx="48" cy="4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 sz="1800"/>
                </a:p>
              </p:txBody>
            </p:sp>
            <p:sp>
              <p:nvSpPr>
                <p:cNvPr id="28" name="Oval 389"/>
                <p:cNvSpPr>
                  <a:spLocks noChangeArrowheads="1"/>
                </p:cNvSpPr>
                <p:nvPr/>
              </p:nvSpPr>
              <p:spPr bwMode="gray">
                <a:xfrm>
                  <a:off x="2016" y="2400"/>
                  <a:ext cx="48" cy="4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 sz="1800"/>
                </a:p>
              </p:txBody>
            </p:sp>
            <p:sp>
              <p:nvSpPr>
                <p:cNvPr id="29" name="Oval 390"/>
                <p:cNvSpPr>
                  <a:spLocks noChangeArrowheads="1"/>
                </p:cNvSpPr>
                <p:nvPr/>
              </p:nvSpPr>
              <p:spPr bwMode="gray">
                <a:xfrm>
                  <a:off x="2064" y="2448"/>
                  <a:ext cx="48" cy="4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 sz="1800"/>
                </a:p>
              </p:txBody>
            </p:sp>
            <p:sp>
              <p:nvSpPr>
                <p:cNvPr id="30" name="Oval 391"/>
                <p:cNvSpPr>
                  <a:spLocks noChangeArrowheads="1"/>
                </p:cNvSpPr>
                <p:nvPr/>
              </p:nvSpPr>
              <p:spPr bwMode="gray">
                <a:xfrm>
                  <a:off x="2016" y="2496"/>
                  <a:ext cx="48" cy="4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 sz="1800"/>
                </a:p>
              </p:txBody>
            </p:sp>
            <p:sp>
              <p:nvSpPr>
                <p:cNvPr id="31" name="Oval 392"/>
                <p:cNvSpPr>
                  <a:spLocks noChangeArrowheads="1"/>
                </p:cNvSpPr>
                <p:nvPr/>
              </p:nvSpPr>
              <p:spPr bwMode="gray">
                <a:xfrm>
                  <a:off x="1968" y="2544"/>
                  <a:ext cx="48" cy="4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 sz="1800"/>
                </a:p>
              </p:txBody>
            </p:sp>
          </p:grpSp>
        </p:grpSp>
        <p:grpSp>
          <p:nvGrpSpPr>
            <p:cNvPr id="26" name="Group 183"/>
            <p:cNvGrpSpPr/>
            <p:nvPr/>
          </p:nvGrpSpPr>
          <p:grpSpPr bwMode="auto">
            <a:xfrm>
              <a:off x="203" y="1324"/>
              <a:ext cx="2291" cy="370"/>
              <a:chOff x="363" y="2069"/>
              <a:chExt cx="5205" cy="840"/>
            </a:xfrm>
          </p:grpSpPr>
          <p:pic>
            <p:nvPicPr>
              <p:cNvPr id="21" name="Picture 184" descr="yy"/>
              <p:cNvPicPr>
                <a:picLocks noChangeAspect="1" noChangeArrowheads="1"/>
              </p:cNvPicPr>
              <p:nvPr/>
            </p:nvPicPr>
            <p:blipFill>
              <a:blip r:embed="rId5" cstate="print">
                <a:biLevel thresh="50000"/>
                <a:grayscl/>
                <a:lum bright="-90000" contrast="100000"/>
              </a:blip>
              <a:srcRect/>
              <a:stretch>
                <a:fillRect/>
              </a:stretch>
            </p:blipFill>
            <p:spPr bwMode="auto">
              <a:xfrm>
                <a:off x="827" y="2069"/>
                <a:ext cx="4253" cy="8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2" name="Picture 185" descr="yy"/>
              <p:cNvPicPr>
                <a:picLocks noChangeAspect="1" noChangeArrowheads="1"/>
              </p:cNvPicPr>
              <p:nvPr/>
            </p:nvPicPr>
            <p:blipFill>
              <a:blip r:embed="rId5" cstate="print">
                <a:biLevel thresh="50000"/>
                <a:grayscl/>
                <a:lum bright="-90000" contrast="100000"/>
              </a:blip>
              <a:srcRect/>
              <a:stretch>
                <a:fillRect/>
              </a:stretch>
            </p:blipFill>
            <p:spPr bwMode="auto">
              <a:xfrm>
                <a:off x="363" y="2069"/>
                <a:ext cx="5205" cy="8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3" name="Picture 186" descr="yy"/>
              <p:cNvPicPr>
                <a:picLocks noChangeAspect="1" noChangeArrowheads="1"/>
              </p:cNvPicPr>
              <p:nvPr/>
            </p:nvPicPr>
            <p:blipFill>
              <a:blip r:embed="rId5" cstate="print">
                <a:biLevel thresh="50000"/>
                <a:grayscl/>
                <a:lum bright="-90000" contrast="100000"/>
              </a:blip>
              <a:srcRect/>
              <a:stretch>
                <a:fillRect/>
              </a:stretch>
            </p:blipFill>
            <p:spPr bwMode="auto">
              <a:xfrm>
                <a:off x="1814" y="2092"/>
                <a:ext cx="3674" cy="8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4" name="Picture 187" descr="yy"/>
              <p:cNvPicPr>
                <a:picLocks noChangeAspect="1" noChangeArrowheads="1"/>
              </p:cNvPicPr>
              <p:nvPr/>
            </p:nvPicPr>
            <p:blipFill>
              <a:blip r:embed="rId5" cstate="print">
                <a:biLevel thresh="50000"/>
                <a:grayscl/>
                <a:lum bright="-100000" contrast="100000"/>
              </a:blip>
              <a:srcRect/>
              <a:stretch>
                <a:fillRect/>
              </a:stretch>
            </p:blipFill>
            <p:spPr bwMode="auto">
              <a:xfrm>
                <a:off x="998" y="2069"/>
                <a:ext cx="2699" cy="8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37" name="Group 463"/>
          <p:cNvGrpSpPr/>
          <p:nvPr/>
        </p:nvGrpSpPr>
        <p:grpSpPr bwMode="auto">
          <a:xfrm>
            <a:off x="1402191" y="1994942"/>
            <a:ext cx="2520950" cy="1311275"/>
            <a:chOff x="1111" y="1683"/>
            <a:chExt cx="1588" cy="826"/>
          </a:xfrm>
        </p:grpSpPr>
        <p:grpSp>
          <p:nvGrpSpPr>
            <p:cNvPr id="38" name="Group 23"/>
            <p:cNvGrpSpPr/>
            <p:nvPr/>
          </p:nvGrpSpPr>
          <p:grpSpPr bwMode="auto">
            <a:xfrm>
              <a:off x="1111" y="2432"/>
              <a:ext cx="1588" cy="77"/>
              <a:chOff x="1111" y="2086"/>
              <a:chExt cx="1588" cy="1187"/>
            </a:xfrm>
          </p:grpSpPr>
          <p:sp>
            <p:nvSpPr>
              <p:cNvPr id="84" name="Rectangle 3"/>
              <p:cNvSpPr>
                <a:spLocks noChangeArrowheads="1"/>
              </p:cNvSpPr>
              <p:nvPr/>
            </p:nvSpPr>
            <p:spPr bwMode="gray">
              <a:xfrm>
                <a:off x="1111" y="2325"/>
                <a:ext cx="1588" cy="948"/>
              </a:xfrm>
              <a:prstGeom prst="rect">
                <a:avLst/>
              </a:prstGeom>
              <a:gradFill rotWithShape="1">
                <a:gsLst>
                  <a:gs pos="0">
                    <a:srgbClr val="DDDDDD"/>
                  </a:gs>
                  <a:gs pos="100000">
                    <a:srgbClr val="FFFFFF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90000" rIns="72000" bIns="90000" anchor="ctr"/>
              <a:lstStyle>
                <a:lvl1pPr eaLnBrk="0" hangingPunct="0"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/>
                <a:endParaRPr lang="zh-CN" altLang="zh-CN" sz="1800" noProof="1">
                  <a:ea typeface="黑体" panose="02010609060101010101" pitchFamily="49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85" name="Rectangle 25"/>
              <p:cNvSpPr>
                <a:spLocks noChangeArrowheads="1"/>
              </p:cNvSpPr>
              <p:nvPr/>
            </p:nvSpPr>
            <p:spPr bwMode="gray">
              <a:xfrm flipV="1">
                <a:off x="1207" y="2086"/>
                <a:ext cx="1405" cy="974"/>
              </a:xfrm>
              <a:prstGeom prst="rect">
                <a:avLst/>
              </a:prstGeom>
              <a:gradFill rotWithShape="1">
                <a:gsLst>
                  <a:gs pos="0">
                    <a:srgbClr val="DBDBDB"/>
                  </a:gs>
                  <a:gs pos="100000">
                    <a:srgbClr val="FFFFFF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rot="10800000" wrap="none" lIns="90000" tIns="90000" rIns="72000" bIns="90000" anchor="ctr"/>
              <a:lstStyle>
                <a:lvl1pPr eaLnBrk="0" hangingPunct="0"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/>
                <a:endParaRPr lang="zh-CN" altLang="zh-CN" sz="1800" noProof="1">
                  <a:ea typeface="黑体" panose="02010609060101010101" pitchFamily="49" charset="-122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49" name="Group 362"/>
            <p:cNvGrpSpPr/>
            <p:nvPr/>
          </p:nvGrpSpPr>
          <p:grpSpPr bwMode="auto">
            <a:xfrm>
              <a:off x="1136" y="1683"/>
              <a:ext cx="1310" cy="805"/>
              <a:chOff x="2531" y="1366"/>
              <a:chExt cx="1141" cy="701"/>
            </a:xfrm>
          </p:grpSpPr>
          <p:sp>
            <p:nvSpPr>
              <p:cNvPr id="53" name="Freeform 223"/>
              <p:cNvSpPr/>
              <p:nvPr/>
            </p:nvSpPr>
            <p:spPr bwMode="auto">
              <a:xfrm>
                <a:off x="2545" y="1366"/>
                <a:ext cx="1127" cy="669"/>
              </a:xfrm>
              <a:custGeom>
                <a:avLst/>
                <a:gdLst>
                  <a:gd name="T0" fmla="*/ 1505 w 2561"/>
                  <a:gd name="T1" fmla="*/ 33 h 1520"/>
                  <a:gd name="T2" fmla="*/ 1663 w 2561"/>
                  <a:gd name="T3" fmla="*/ 68 h 1520"/>
                  <a:gd name="T4" fmla="*/ 2561 w 2561"/>
                  <a:gd name="T5" fmla="*/ 1518 h 1520"/>
                  <a:gd name="T6" fmla="*/ 304 w 2561"/>
                  <a:gd name="T7" fmla="*/ 1520 h 1520"/>
                  <a:gd name="T8" fmla="*/ 33 w 2561"/>
                  <a:gd name="T9" fmla="*/ 1086 h 1520"/>
                  <a:gd name="T10" fmla="*/ 68 w 2561"/>
                  <a:gd name="T11" fmla="*/ 928 h 1520"/>
                  <a:gd name="T12" fmla="*/ 1505 w 2561"/>
                  <a:gd name="T13" fmla="*/ 33 h 15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61" h="1520">
                    <a:moveTo>
                      <a:pt x="1505" y="33"/>
                    </a:moveTo>
                    <a:cubicBezTo>
                      <a:pt x="1556" y="0"/>
                      <a:pt x="1627" y="17"/>
                      <a:pt x="1663" y="68"/>
                    </a:cubicBezTo>
                    <a:cubicBezTo>
                      <a:pt x="2558" y="1505"/>
                      <a:pt x="2561" y="1518"/>
                      <a:pt x="2561" y="1518"/>
                    </a:cubicBezTo>
                    <a:cubicBezTo>
                      <a:pt x="2257" y="1520"/>
                      <a:pt x="752" y="1520"/>
                      <a:pt x="304" y="1520"/>
                    </a:cubicBezTo>
                    <a:cubicBezTo>
                      <a:pt x="155" y="1281"/>
                      <a:pt x="72" y="1185"/>
                      <a:pt x="33" y="1086"/>
                    </a:cubicBezTo>
                    <a:cubicBezTo>
                      <a:pt x="0" y="1032"/>
                      <a:pt x="17" y="961"/>
                      <a:pt x="68" y="928"/>
                    </a:cubicBezTo>
                    <a:cubicBezTo>
                      <a:pt x="1505" y="33"/>
                      <a:pt x="1505" y="33"/>
                      <a:pt x="1505" y="33"/>
                    </a:cubicBezTo>
                  </a:path>
                </a:pathLst>
              </a:custGeom>
              <a:gradFill rotWithShape="1">
                <a:gsLst>
                  <a:gs pos="0">
                    <a:srgbClr val="E0E0E0">
                      <a:alpha val="50999"/>
                    </a:srgbClr>
                  </a:gs>
                  <a:gs pos="100000">
                    <a:srgbClr val="B2B2B2">
                      <a:alpha val="50999"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4" name="Freeform 224"/>
              <p:cNvSpPr/>
              <p:nvPr/>
            </p:nvSpPr>
            <p:spPr bwMode="auto">
              <a:xfrm>
                <a:off x="2531" y="1378"/>
                <a:ext cx="1126" cy="661"/>
              </a:xfrm>
              <a:custGeom>
                <a:avLst/>
                <a:gdLst>
                  <a:gd name="T0" fmla="*/ 1505 w 2559"/>
                  <a:gd name="T1" fmla="*/ 33 h 1504"/>
                  <a:gd name="T2" fmla="*/ 1663 w 2559"/>
                  <a:gd name="T3" fmla="*/ 71 h 1504"/>
                  <a:gd name="T4" fmla="*/ 2556 w 2559"/>
                  <a:gd name="T5" fmla="*/ 1494 h 1504"/>
                  <a:gd name="T6" fmla="*/ 279 w 2559"/>
                  <a:gd name="T7" fmla="*/ 1492 h 1504"/>
                  <a:gd name="T8" fmla="*/ 33 w 2559"/>
                  <a:gd name="T9" fmla="*/ 1089 h 1504"/>
                  <a:gd name="T10" fmla="*/ 71 w 2559"/>
                  <a:gd name="T11" fmla="*/ 930 h 1504"/>
                  <a:gd name="T12" fmla="*/ 1505 w 2559"/>
                  <a:gd name="T13" fmla="*/ 33 h 15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59" h="1504">
                    <a:moveTo>
                      <a:pt x="1505" y="33"/>
                    </a:moveTo>
                    <a:cubicBezTo>
                      <a:pt x="1559" y="0"/>
                      <a:pt x="1630" y="17"/>
                      <a:pt x="1663" y="71"/>
                    </a:cubicBezTo>
                    <a:cubicBezTo>
                      <a:pt x="2559" y="1504"/>
                      <a:pt x="2556" y="1494"/>
                      <a:pt x="2556" y="1494"/>
                    </a:cubicBezTo>
                    <a:cubicBezTo>
                      <a:pt x="2274" y="1492"/>
                      <a:pt x="747" y="1494"/>
                      <a:pt x="279" y="1492"/>
                    </a:cubicBezTo>
                    <a:cubicBezTo>
                      <a:pt x="130" y="1253"/>
                      <a:pt x="69" y="1183"/>
                      <a:pt x="33" y="1089"/>
                    </a:cubicBezTo>
                    <a:cubicBezTo>
                      <a:pt x="0" y="1034"/>
                      <a:pt x="17" y="964"/>
                      <a:pt x="71" y="930"/>
                    </a:cubicBezTo>
                    <a:cubicBezTo>
                      <a:pt x="1505" y="33"/>
                      <a:pt x="1505" y="33"/>
                      <a:pt x="1505" y="33"/>
                    </a:cubicBezTo>
                  </a:path>
                </a:pathLst>
              </a:custGeom>
              <a:solidFill>
                <a:srgbClr val="343F1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5" name="Freeform 225"/>
              <p:cNvSpPr/>
              <p:nvPr/>
            </p:nvSpPr>
            <p:spPr bwMode="auto">
              <a:xfrm>
                <a:off x="2539" y="1373"/>
                <a:ext cx="1128" cy="694"/>
              </a:xfrm>
              <a:custGeom>
                <a:avLst/>
                <a:gdLst>
                  <a:gd name="T0" fmla="*/ 1505 w 2564"/>
                  <a:gd name="T1" fmla="*/ 33 h 1577"/>
                  <a:gd name="T2" fmla="*/ 1663 w 2564"/>
                  <a:gd name="T3" fmla="*/ 68 h 1577"/>
                  <a:gd name="T4" fmla="*/ 2564 w 2564"/>
                  <a:gd name="T5" fmla="*/ 1506 h 1577"/>
                  <a:gd name="T6" fmla="*/ 290 w 2564"/>
                  <a:gd name="T7" fmla="*/ 1506 h 1577"/>
                  <a:gd name="T8" fmla="*/ 295 w 2564"/>
                  <a:gd name="T9" fmla="*/ 1507 h 1577"/>
                  <a:gd name="T10" fmla="*/ 33 w 2564"/>
                  <a:gd name="T11" fmla="*/ 1086 h 1577"/>
                  <a:gd name="T12" fmla="*/ 69 w 2564"/>
                  <a:gd name="T13" fmla="*/ 928 h 1577"/>
                  <a:gd name="T14" fmla="*/ 1505 w 2564"/>
                  <a:gd name="T15" fmla="*/ 33 h 15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564" h="1577">
                    <a:moveTo>
                      <a:pt x="1505" y="33"/>
                    </a:moveTo>
                    <a:cubicBezTo>
                      <a:pt x="1557" y="0"/>
                      <a:pt x="1628" y="17"/>
                      <a:pt x="1663" y="68"/>
                    </a:cubicBezTo>
                    <a:cubicBezTo>
                      <a:pt x="2559" y="1505"/>
                      <a:pt x="2564" y="1506"/>
                      <a:pt x="2564" y="1506"/>
                    </a:cubicBezTo>
                    <a:cubicBezTo>
                      <a:pt x="2301" y="1505"/>
                      <a:pt x="667" y="1506"/>
                      <a:pt x="290" y="1506"/>
                    </a:cubicBezTo>
                    <a:cubicBezTo>
                      <a:pt x="184" y="1337"/>
                      <a:pt x="338" y="1577"/>
                      <a:pt x="295" y="1507"/>
                    </a:cubicBezTo>
                    <a:cubicBezTo>
                      <a:pt x="252" y="1437"/>
                      <a:pt x="71" y="1182"/>
                      <a:pt x="33" y="1086"/>
                    </a:cubicBezTo>
                    <a:cubicBezTo>
                      <a:pt x="0" y="1032"/>
                      <a:pt x="14" y="961"/>
                      <a:pt x="69" y="928"/>
                    </a:cubicBezTo>
                    <a:cubicBezTo>
                      <a:pt x="1505" y="33"/>
                      <a:pt x="1505" y="33"/>
                      <a:pt x="1505" y="33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6" name="Freeform 226"/>
              <p:cNvSpPr/>
              <p:nvPr/>
            </p:nvSpPr>
            <p:spPr bwMode="auto">
              <a:xfrm>
                <a:off x="2538" y="1372"/>
                <a:ext cx="1129" cy="694"/>
              </a:xfrm>
              <a:custGeom>
                <a:avLst/>
                <a:gdLst>
                  <a:gd name="T0" fmla="*/ 1505 w 2564"/>
                  <a:gd name="T1" fmla="*/ 33 h 1577"/>
                  <a:gd name="T2" fmla="*/ 1663 w 2564"/>
                  <a:gd name="T3" fmla="*/ 68 h 1577"/>
                  <a:gd name="T4" fmla="*/ 2564 w 2564"/>
                  <a:gd name="T5" fmla="*/ 1506 h 1577"/>
                  <a:gd name="T6" fmla="*/ 290 w 2564"/>
                  <a:gd name="T7" fmla="*/ 1506 h 1577"/>
                  <a:gd name="T8" fmla="*/ 295 w 2564"/>
                  <a:gd name="T9" fmla="*/ 1507 h 1577"/>
                  <a:gd name="T10" fmla="*/ 33 w 2564"/>
                  <a:gd name="T11" fmla="*/ 1086 h 1577"/>
                  <a:gd name="T12" fmla="*/ 69 w 2564"/>
                  <a:gd name="T13" fmla="*/ 928 h 1577"/>
                  <a:gd name="T14" fmla="*/ 1505 w 2564"/>
                  <a:gd name="T15" fmla="*/ 33 h 15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564" h="1577">
                    <a:moveTo>
                      <a:pt x="1505" y="33"/>
                    </a:moveTo>
                    <a:cubicBezTo>
                      <a:pt x="1557" y="0"/>
                      <a:pt x="1628" y="17"/>
                      <a:pt x="1663" y="68"/>
                    </a:cubicBezTo>
                    <a:cubicBezTo>
                      <a:pt x="2559" y="1505"/>
                      <a:pt x="2564" y="1506"/>
                      <a:pt x="2564" y="1506"/>
                    </a:cubicBezTo>
                    <a:cubicBezTo>
                      <a:pt x="2301" y="1505"/>
                      <a:pt x="667" y="1506"/>
                      <a:pt x="290" y="1506"/>
                    </a:cubicBezTo>
                    <a:cubicBezTo>
                      <a:pt x="184" y="1337"/>
                      <a:pt x="338" y="1577"/>
                      <a:pt x="295" y="1507"/>
                    </a:cubicBezTo>
                    <a:cubicBezTo>
                      <a:pt x="252" y="1437"/>
                      <a:pt x="71" y="1182"/>
                      <a:pt x="33" y="1086"/>
                    </a:cubicBezTo>
                    <a:cubicBezTo>
                      <a:pt x="0" y="1032"/>
                      <a:pt x="14" y="961"/>
                      <a:pt x="69" y="928"/>
                    </a:cubicBezTo>
                    <a:cubicBezTo>
                      <a:pt x="1505" y="33"/>
                      <a:pt x="1505" y="33"/>
                      <a:pt x="1505" y="33"/>
                    </a:cubicBezTo>
                  </a:path>
                </a:pathLst>
              </a:custGeom>
              <a:solidFill>
                <a:srgbClr val="E46C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" name="Text Box 75"/>
              <p:cNvSpPr txBox="1">
                <a:spLocks noChangeArrowheads="1"/>
              </p:cNvSpPr>
              <p:nvPr/>
            </p:nvSpPr>
            <p:spPr bwMode="auto">
              <a:xfrm rot="8899871" flipV="1">
                <a:off x="2607" y="1461"/>
                <a:ext cx="529" cy="41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 sz="6600" b="1" baseline="-25000" dirty="0">
                    <a:solidFill>
                      <a:schemeClr val="bg1"/>
                    </a:solidFill>
                    <a:ea typeface="Arial Unicode MS" pitchFamily="34" charset="-122"/>
                    <a:cs typeface="Arial Unicode MS" pitchFamily="34" charset="-122"/>
                  </a:rPr>
                  <a:t>02</a:t>
                </a:r>
              </a:p>
            </p:txBody>
          </p:sp>
          <p:grpSp>
            <p:nvGrpSpPr>
              <p:cNvPr id="50" name="Group 380"/>
              <p:cNvGrpSpPr/>
              <p:nvPr/>
            </p:nvGrpSpPr>
            <p:grpSpPr bwMode="auto">
              <a:xfrm rot="-1979903">
                <a:off x="3197" y="1638"/>
                <a:ext cx="114" cy="113"/>
                <a:chOff x="1872" y="2352"/>
                <a:chExt cx="240" cy="240"/>
              </a:xfrm>
            </p:grpSpPr>
            <p:grpSp>
              <p:nvGrpSpPr>
                <p:cNvPr id="51" name="Group 381"/>
                <p:cNvGrpSpPr/>
                <p:nvPr/>
              </p:nvGrpSpPr>
              <p:grpSpPr bwMode="auto">
                <a:xfrm>
                  <a:off x="1968" y="2352"/>
                  <a:ext cx="144" cy="240"/>
                  <a:chOff x="1968" y="2352"/>
                  <a:chExt cx="144" cy="240"/>
                </a:xfrm>
              </p:grpSpPr>
              <p:sp>
                <p:nvSpPr>
                  <p:cNvPr id="79" name="Oval 382"/>
                  <p:cNvSpPr>
                    <a:spLocks noChangeArrowheads="1"/>
                  </p:cNvSpPr>
                  <p:nvPr/>
                </p:nvSpPr>
                <p:spPr bwMode="gray">
                  <a:xfrm>
                    <a:off x="1968" y="2352"/>
                    <a:ext cx="48" cy="48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chemeClr val="tx1"/>
                        </a:solidFill>
                        <a:rou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 eaLnBrk="0" hangingPunct="0"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 eaLnBrk="0" hangingPunct="0"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 eaLnBrk="0" hangingPunct="0"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 eaLnBrk="0" hangingPunct="0"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 eaLnBrk="0" hangingPunct="0"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 sz="1800"/>
                  </a:p>
                </p:txBody>
              </p:sp>
              <p:sp>
                <p:nvSpPr>
                  <p:cNvPr id="80" name="Oval 383"/>
                  <p:cNvSpPr>
                    <a:spLocks noChangeArrowheads="1"/>
                  </p:cNvSpPr>
                  <p:nvPr/>
                </p:nvSpPr>
                <p:spPr bwMode="gray">
                  <a:xfrm>
                    <a:off x="2016" y="2400"/>
                    <a:ext cx="48" cy="48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chemeClr val="tx1"/>
                        </a:solidFill>
                        <a:rou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 eaLnBrk="0" hangingPunct="0"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 eaLnBrk="0" hangingPunct="0"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 eaLnBrk="0" hangingPunct="0"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 eaLnBrk="0" hangingPunct="0"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 eaLnBrk="0" hangingPunct="0"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 sz="1800"/>
                  </a:p>
                </p:txBody>
              </p:sp>
              <p:sp>
                <p:nvSpPr>
                  <p:cNvPr id="81" name="Oval 384"/>
                  <p:cNvSpPr>
                    <a:spLocks noChangeArrowheads="1"/>
                  </p:cNvSpPr>
                  <p:nvPr/>
                </p:nvSpPr>
                <p:spPr bwMode="gray">
                  <a:xfrm>
                    <a:off x="2064" y="2448"/>
                    <a:ext cx="48" cy="48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chemeClr val="tx1"/>
                        </a:solidFill>
                        <a:rou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 eaLnBrk="0" hangingPunct="0"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 eaLnBrk="0" hangingPunct="0"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 eaLnBrk="0" hangingPunct="0"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 eaLnBrk="0" hangingPunct="0"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 eaLnBrk="0" hangingPunct="0"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 sz="1800"/>
                  </a:p>
                </p:txBody>
              </p:sp>
              <p:sp>
                <p:nvSpPr>
                  <p:cNvPr id="82" name="Oval 385"/>
                  <p:cNvSpPr>
                    <a:spLocks noChangeArrowheads="1"/>
                  </p:cNvSpPr>
                  <p:nvPr/>
                </p:nvSpPr>
                <p:spPr bwMode="gray">
                  <a:xfrm>
                    <a:off x="2016" y="2496"/>
                    <a:ext cx="48" cy="48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chemeClr val="tx1"/>
                        </a:solidFill>
                        <a:rou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 eaLnBrk="0" hangingPunct="0"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 eaLnBrk="0" hangingPunct="0"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 eaLnBrk="0" hangingPunct="0"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 eaLnBrk="0" hangingPunct="0"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 eaLnBrk="0" hangingPunct="0"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 sz="1800"/>
                  </a:p>
                </p:txBody>
              </p:sp>
              <p:sp>
                <p:nvSpPr>
                  <p:cNvPr id="83" name="Oval 386"/>
                  <p:cNvSpPr>
                    <a:spLocks noChangeArrowheads="1"/>
                  </p:cNvSpPr>
                  <p:nvPr/>
                </p:nvSpPr>
                <p:spPr bwMode="gray">
                  <a:xfrm>
                    <a:off x="1968" y="2544"/>
                    <a:ext cx="48" cy="48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chemeClr val="tx1"/>
                        </a:solidFill>
                        <a:rou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 eaLnBrk="0" hangingPunct="0"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 eaLnBrk="0" hangingPunct="0"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 eaLnBrk="0" hangingPunct="0"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 eaLnBrk="0" hangingPunct="0"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 eaLnBrk="0" hangingPunct="0"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 sz="1800"/>
                  </a:p>
                </p:txBody>
              </p:sp>
            </p:grpSp>
            <p:grpSp>
              <p:nvGrpSpPr>
                <p:cNvPr id="58" name="Group 387"/>
                <p:cNvGrpSpPr/>
                <p:nvPr/>
              </p:nvGrpSpPr>
              <p:grpSpPr bwMode="auto">
                <a:xfrm>
                  <a:off x="1872" y="2352"/>
                  <a:ext cx="144" cy="240"/>
                  <a:chOff x="1968" y="2352"/>
                  <a:chExt cx="144" cy="240"/>
                </a:xfrm>
              </p:grpSpPr>
              <p:sp>
                <p:nvSpPr>
                  <p:cNvPr id="74" name="Oval 388"/>
                  <p:cNvSpPr>
                    <a:spLocks noChangeArrowheads="1"/>
                  </p:cNvSpPr>
                  <p:nvPr/>
                </p:nvSpPr>
                <p:spPr bwMode="gray">
                  <a:xfrm>
                    <a:off x="1968" y="2352"/>
                    <a:ext cx="48" cy="48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chemeClr val="tx1"/>
                        </a:solidFill>
                        <a:rou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 eaLnBrk="0" hangingPunct="0"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 eaLnBrk="0" hangingPunct="0"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 eaLnBrk="0" hangingPunct="0"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 eaLnBrk="0" hangingPunct="0"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 eaLnBrk="0" hangingPunct="0"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 sz="1800"/>
                  </a:p>
                </p:txBody>
              </p:sp>
              <p:sp>
                <p:nvSpPr>
                  <p:cNvPr id="75" name="Oval 389"/>
                  <p:cNvSpPr>
                    <a:spLocks noChangeArrowheads="1"/>
                  </p:cNvSpPr>
                  <p:nvPr/>
                </p:nvSpPr>
                <p:spPr bwMode="gray">
                  <a:xfrm>
                    <a:off x="2016" y="2400"/>
                    <a:ext cx="48" cy="48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chemeClr val="tx1"/>
                        </a:solidFill>
                        <a:rou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 eaLnBrk="0" hangingPunct="0"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 eaLnBrk="0" hangingPunct="0"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 eaLnBrk="0" hangingPunct="0"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 eaLnBrk="0" hangingPunct="0"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 eaLnBrk="0" hangingPunct="0"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 sz="1800"/>
                  </a:p>
                </p:txBody>
              </p:sp>
              <p:sp>
                <p:nvSpPr>
                  <p:cNvPr id="76" name="Oval 390"/>
                  <p:cNvSpPr>
                    <a:spLocks noChangeArrowheads="1"/>
                  </p:cNvSpPr>
                  <p:nvPr/>
                </p:nvSpPr>
                <p:spPr bwMode="gray">
                  <a:xfrm>
                    <a:off x="2064" y="2448"/>
                    <a:ext cx="48" cy="48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chemeClr val="tx1"/>
                        </a:solidFill>
                        <a:rou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 eaLnBrk="0" hangingPunct="0"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 eaLnBrk="0" hangingPunct="0"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 eaLnBrk="0" hangingPunct="0"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 eaLnBrk="0" hangingPunct="0"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 eaLnBrk="0" hangingPunct="0"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 sz="1800"/>
                  </a:p>
                </p:txBody>
              </p:sp>
              <p:sp>
                <p:nvSpPr>
                  <p:cNvPr id="77" name="Oval 391"/>
                  <p:cNvSpPr>
                    <a:spLocks noChangeArrowheads="1"/>
                  </p:cNvSpPr>
                  <p:nvPr/>
                </p:nvSpPr>
                <p:spPr bwMode="gray">
                  <a:xfrm>
                    <a:off x="2016" y="2496"/>
                    <a:ext cx="48" cy="48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chemeClr val="tx1"/>
                        </a:solidFill>
                        <a:rou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 eaLnBrk="0" hangingPunct="0"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 eaLnBrk="0" hangingPunct="0"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 eaLnBrk="0" hangingPunct="0"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 eaLnBrk="0" hangingPunct="0"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 eaLnBrk="0" hangingPunct="0"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 sz="1800"/>
                  </a:p>
                </p:txBody>
              </p:sp>
              <p:sp>
                <p:nvSpPr>
                  <p:cNvPr id="78" name="Oval 392"/>
                  <p:cNvSpPr>
                    <a:spLocks noChangeArrowheads="1"/>
                  </p:cNvSpPr>
                  <p:nvPr/>
                </p:nvSpPr>
                <p:spPr bwMode="gray">
                  <a:xfrm>
                    <a:off x="1968" y="2544"/>
                    <a:ext cx="48" cy="48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chemeClr val="tx1"/>
                        </a:solidFill>
                        <a:rou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 eaLnBrk="0" hangingPunct="0"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 eaLnBrk="0" hangingPunct="0"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 eaLnBrk="0" hangingPunct="0"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 eaLnBrk="0" hangingPunct="0"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 eaLnBrk="0" hangingPunct="0"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 sz="1800"/>
                  </a:p>
                </p:txBody>
              </p:sp>
            </p:grpSp>
          </p:grpSp>
          <p:grpSp>
            <p:nvGrpSpPr>
              <p:cNvPr id="59" name="Group 380"/>
              <p:cNvGrpSpPr/>
              <p:nvPr/>
            </p:nvGrpSpPr>
            <p:grpSpPr bwMode="auto">
              <a:xfrm rot="-1979903">
                <a:off x="3288" y="1820"/>
                <a:ext cx="114" cy="113"/>
                <a:chOff x="1872" y="2352"/>
                <a:chExt cx="240" cy="240"/>
              </a:xfrm>
            </p:grpSpPr>
            <p:grpSp>
              <p:nvGrpSpPr>
                <p:cNvPr id="60" name="Group 381"/>
                <p:cNvGrpSpPr/>
                <p:nvPr/>
              </p:nvGrpSpPr>
              <p:grpSpPr bwMode="auto">
                <a:xfrm>
                  <a:off x="1968" y="2352"/>
                  <a:ext cx="144" cy="240"/>
                  <a:chOff x="1968" y="2352"/>
                  <a:chExt cx="144" cy="240"/>
                </a:xfrm>
              </p:grpSpPr>
              <p:sp>
                <p:nvSpPr>
                  <p:cNvPr id="67" name="Oval 382"/>
                  <p:cNvSpPr>
                    <a:spLocks noChangeArrowheads="1"/>
                  </p:cNvSpPr>
                  <p:nvPr/>
                </p:nvSpPr>
                <p:spPr bwMode="gray">
                  <a:xfrm>
                    <a:off x="1968" y="2352"/>
                    <a:ext cx="48" cy="48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chemeClr val="tx1"/>
                        </a:solidFill>
                        <a:rou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 eaLnBrk="0" hangingPunct="0"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 eaLnBrk="0" hangingPunct="0"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 eaLnBrk="0" hangingPunct="0"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 eaLnBrk="0" hangingPunct="0"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 eaLnBrk="0" hangingPunct="0"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 sz="1800"/>
                  </a:p>
                </p:txBody>
              </p:sp>
              <p:sp>
                <p:nvSpPr>
                  <p:cNvPr id="68" name="Oval 383"/>
                  <p:cNvSpPr>
                    <a:spLocks noChangeArrowheads="1"/>
                  </p:cNvSpPr>
                  <p:nvPr/>
                </p:nvSpPr>
                <p:spPr bwMode="gray">
                  <a:xfrm>
                    <a:off x="2016" y="2400"/>
                    <a:ext cx="48" cy="48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chemeClr val="tx1"/>
                        </a:solidFill>
                        <a:rou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 eaLnBrk="0" hangingPunct="0"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 eaLnBrk="0" hangingPunct="0"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 eaLnBrk="0" hangingPunct="0"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 eaLnBrk="0" hangingPunct="0"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 eaLnBrk="0" hangingPunct="0"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 sz="1800"/>
                  </a:p>
                </p:txBody>
              </p:sp>
              <p:sp>
                <p:nvSpPr>
                  <p:cNvPr id="69" name="Oval 384"/>
                  <p:cNvSpPr>
                    <a:spLocks noChangeArrowheads="1"/>
                  </p:cNvSpPr>
                  <p:nvPr/>
                </p:nvSpPr>
                <p:spPr bwMode="gray">
                  <a:xfrm>
                    <a:off x="2064" y="2448"/>
                    <a:ext cx="48" cy="48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chemeClr val="tx1"/>
                        </a:solidFill>
                        <a:rou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 eaLnBrk="0" hangingPunct="0"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 eaLnBrk="0" hangingPunct="0"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 eaLnBrk="0" hangingPunct="0"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 eaLnBrk="0" hangingPunct="0"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 eaLnBrk="0" hangingPunct="0"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 sz="1800"/>
                  </a:p>
                </p:txBody>
              </p:sp>
              <p:sp>
                <p:nvSpPr>
                  <p:cNvPr id="70" name="Oval 385"/>
                  <p:cNvSpPr>
                    <a:spLocks noChangeArrowheads="1"/>
                  </p:cNvSpPr>
                  <p:nvPr/>
                </p:nvSpPr>
                <p:spPr bwMode="gray">
                  <a:xfrm>
                    <a:off x="2016" y="2496"/>
                    <a:ext cx="48" cy="48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chemeClr val="tx1"/>
                        </a:solidFill>
                        <a:rou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 eaLnBrk="0" hangingPunct="0"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 eaLnBrk="0" hangingPunct="0"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 eaLnBrk="0" hangingPunct="0"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 eaLnBrk="0" hangingPunct="0"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 eaLnBrk="0" hangingPunct="0"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 sz="1800"/>
                  </a:p>
                </p:txBody>
              </p:sp>
              <p:sp>
                <p:nvSpPr>
                  <p:cNvPr id="71" name="Oval 386"/>
                  <p:cNvSpPr>
                    <a:spLocks noChangeArrowheads="1"/>
                  </p:cNvSpPr>
                  <p:nvPr/>
                </p:nvSpPr>
                <p:spPr bwMode="gray">
                  <a:xfrm>
                    <a:off x="1968" y="2544"/>
                    <a:ext cx="48" cy="48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chemeClr val="tx1"/>
                        </a:solidFill>
                        <a:rou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 eaLnBrk="0" hangingPunct="0"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 eaLnBrk="0" hangingPunct="0"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 eaLnBrk="0" hangingPunct="0"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 eaLnBrk="0" hangingPunct="0"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 eaLnBrk="0" hangingPunct="0"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 sz="1800"/>
                  </a:p>
                </p:txBody>
              </p:sp>
            </p:grpSp>
            <p:grpSp>
              <p:nvGrpSpPr>
                <p:cNvPr id="61" name="Group 387"/>
                <p:cNvGrpSpPr/>
                <p:nvPr/>
              </p:nvGrpSpPr>
              <p:grpSpPr bwMode="auto">
                <a:xfrm>
                  <a:off x="1872" y="2352"/>
                  <a:ext cx="144" cy="240"/>
                  <a:chOff x="1968" y="2352"/>
                  <a:chExt cx="144" cy="240"/>
                </a:xfrm>
              </p:grpSpPr>
              <p:sp>
                <p:nvSpPr>
                  <p:cNvPr id="62" name="Oval 388"/>
                  <p:cNvSpPr>
                    <a:spLocks noChangeArrowheads="1"/>
                  </p:cNvSpPr>
                  <p:nvPr/>
                </p:nvSpPr>
                <p:spPr bwMode="gray">
                  <a:xfrm>
                    <a:off x="1968" y="2352"/>
                    <a:ext cx="48" cy="48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chemeClr val="tx1"/>
                        </a:solidFill>
                        <a:rou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 eaLnBrk="0" hangingPunct="0"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 eaLnBrk="0" hangingPunct="0"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 eaLnBrk="0" hangingPunct="0"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 eaLnBrk="0" hangingPunct="0"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 eaLnBrk="0" hangingPunct="0"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 sz="1800"/>
                  </a:p>
                </p:txBody>
              </p:sp>
              <p:sp>
                <p:nvSpPr>
                  <p:cNvPr id="63" name="Oval 389"/>
                  <p:cNvSpPr>
                    <a:spLocks noChangeArrowheads="1"/>
                  </p:cNvSpPr>
                  <p:nvPr/>
                </p:nvSpPr>
                <p:spPr bwMode="gray">
                  <a:xfrm>
                    <a:off x="2016" y="2400"/>
                    <a:ext cx="48" cy="48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chemeClr val="tx1"/>
                        </a:solidFill>
                        <a:rou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 eaLnBrk="0" hangingPunct="0"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 eaLnBrk="0" hangingPunct="0"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 eaLnBrk="0" hangingPunct="0"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 eaLnBrk="0" hangingPunct="0"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 eaLnBrk="0" hangingPunct="0"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 sz="1800"/>
                  </a:p>
                </p:txBody>
              </p:sp>
              <p:sp>
                <p:nvSpPr>
                  <p:cNvPr id="64" name="Oval 390"/>
                  <p:cNvSpPr>
                    <a:spLocks noChangeArrowheads="1"/>
                  </p:cNvSpPr>
                  <p:nvPr/>
                </p:nvSpPr>
                <p:spPr bwMode="gray">
                  <a:xfrm>
                    <a:off x="2064" y="2448"/>
                    <a:ext cx="48" cy="48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chemeClr val="tx1"/>
                        </a:solidFill>
                        <a:rou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 eaLnBrk="0" hangingPunct="0"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 eaLnBrk="0" hangingPunct="0"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 eaLnBrk="0" hangingPunct="0"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 eaLnBrk="0" hangingPunct="0"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 eaLnBrk="0" hangingPunct="0"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 sz="1800"/>
                  </a:p>
                </p:txBody>
              </p:sp>
              <p:sp>
                <p:nvSpPr>
                  <p:cNvPr id="65" name="Oval 391"/>
                  <p:cNvSpPr>
                    <a:spLocks noChangeArrowheads="1"/>
                  </p:cNvSpPr>
                  <p:nvPr/>
                </p:nvSpPr>
                <p:spPr bwMode="gray">
                  <a:xfrm>
                    <a:off x="2016" y="2496"/>
                    <a:ext cx="48" cy="48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chemeClr val="tx1"/>
                        </a:solidFill>
                        <a:rou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 eaLnBrk="0" hangingPunct="0"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 eaLnBrk="0" hangingPunct="0"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 eaLnBrk="0" hangingPunct="0"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 eaLnBrk="0" hangingPunct="0"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 eaLnBrk="0" hangingPunct="0"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 sz="1800"/>
                  </a:p>
                </p:txBody>
              </p:sp>
              <p:sp>
                <p:nvSpPr>
                  <p:cNvPr id="66" name="Oval 392"/>
                  <p:cNvSpPr>
                    <a:spLocks noChangeArrowheads="1"/>
                  </p:cNvSpPr>
                  <p:nvPr/>
                </p:nvSpPr>
                <p:spPr bwMode="gray">
                  <a:xfrm>
                    <a:off x="1968" y="2544"/>
                    <a:ext cx="48" cy="48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chemeClr val="tx1"/>
                        </a:solidFill>
                        <a:rou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 eaLnBrk="0" hangingPunct="0"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 eaLnBrk="0" hangingPunct="0"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 eaLnBrk="0" hangingPunct="0"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 eaLnBrk="0" hangingPunct="0"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 eaLnBrk="0" hangingPunct="0"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 sz="1800"/>
                  </a:p>
                </p:txBody>
              </p:sp>
            </p:grpSp>
          </p:grpSp>
        </p:grpSp>
      </p:grpSp>
      <p:grpSp>
        <p:nvGrpSpPr>
          <p:cNvPr id="72" name="Group 464"/>
          <p:cNvGrpSpPr/>
          <p:nvPr/>
        </p:nvGrpSpPr>
        <p:grpSpPr bwMode="auto">
          <a:xfrm>
            <a:off x="0" y="3283994"/>
            <a:ext cx="3717925" cy="1384301"/>
            <a:chOff x="0" y="2495"/>
            <a:chExt cx="2342" cy="872"/>
          </a:xfrm>
        </p:grpSpPr>
        <p:grpSp>
          <p:nvGrpSpPr>
            <p:cNvPr id="73" name="Group 23"/>
            <p:cNvGrpSpPr/>
            <p:nvPr/>
          </p:nvGrpSpPr>
          <p:grpSpPr bwMode="auto">
            <a:xfrm>
              <a:off x="0" y="3272"/>
              <a:ext cx="1877" cy="53"/>
              <a:chOff x="0" y="2325"/>
              <a:chExt cx="1877" cy="817"/>
            </a:xfrm>
          </p:grpSpPr>
          <p:sp>
            <p:nvSpPr>
              <p:cNvPr id="122" name="Rectangle 3"/>
              <p:cNvSpPr>
                <a:spLocks noChangeArrowheads="1"/>
              </p:cNvSpPr>
              <p:nvPr/>
            </p:nvSpPr>
            <p:spPr bwMode="gray">
              <a:xfrm>
                <a:off x="0" y="2325"/>
                <a:ext cx="1877" cy="817"/>
              </a:xfrm>
              <a:prstGeom prst="rect">
                <a:avLst/>
              </a:prstGeom>
              <a:gradFill rotWithShape="1">
                <a:gsLst>
                  <a:gs pos="0">
                    <a:srgbClr val="DDDDDD"/>
                  </a:gs>
                  <a:gs pos="100000">
                    <a:srgbClr val="FFFFFF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90000" rIns="72000" bIns="90000" anchor="ctr"/>
              <a:lstStyle>
                <a:lvl1pPr eaLnBrk="0" hangingPunct="0"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/>
                <a:endParaRPr lang="zh-CN" altLang="zh-CN" sz="1800" noProof="1">
                  <a:ea typeface="黑体" panose="02010609060101010101" pitchFamily="49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123" name="Rectangle 25"/>
              <p:cNvSpPr>
                <a:spLocks noChangeArrowheads="1"/>
              </p:cNvSpPr>
              <p:nvPr/>
            </p:nvSpPr>
            <p:spPr bwMode="gray">
              <a:xfrm>
                <a:off x="0" y="2332"/>
                <a:ext cx="1783" cy="810"/>
              </a:xfrm>
              <a:prstGeom prst="rect">
                <a:avLst/>
              </a:prstGeom>
              <a:gradFill rotWithShape="1">
                <a:gsLst>
                  <a:gs pos="0">
                    <a:srgbClr val="DBDBDB"/>
                  </a:gs>
                  <a:gs pos="100000">
                    <a:srgbClr val="FFFFFF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rot="10800000" wrap="none" lIns="90000" tIns="90000" rIns="72000" bIns="90000" anchor="ctr"/>
              <a:lstStyle>
                <a:lvl1pPr eaLnBrk="0" hangingPunct="0"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/>
                <a:endParaRPr lang="zh-CN" altLang="zh-CN" sz="1800" noProof="1">
                  <a:ea typeface="黑体" panose="02010609060101010101" pitchFamily="49" charset="-122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86" name="Group 363"/>
            <p:cNvGrpSpPr/>
            <p:nvPr/>
          </p:nvGrpSpPr>
          <p:grpSpPr bwMode="auto">
            <a:xfrm>
              <a:off x="366" y="2495"/>
              <a:ext cx="1976" cy="872"/>
              <a:chOff x="739" y="935"/>
              <a:chExt cx="1720" cy="759"/>
            </a:xfrm>
          </p:grpSpPr>
          <p:sp>
            <p:nvSpPr>
              <p:cNvPr id="90" name="Freeform 365"/>
              <p:cNvSpPr/>
              <p:nvPr/>
            </p:nvSpPr>
            <p:spPr bwMode="auto">
              <a:xfrm>
                <a:off x="753" y="935"/>
                <a:ext cx="1127" cy="669"/>
              </a:xfrm>
              <a:custGeom>
                <a:avLst/>
                <a:gdLst>
                  <a:gd name="T0" fmla="*/ 1505 w 2561"/>
                  <a:gd name="T1" fmla="*/ 33 h 1520"/>
                  <a:gd name="T2" fmla="*/ 1663 w 2561"/>
                  <a:gd name="T3" fmla="*/ 68 h 1520"/>
                  <a:gd name="T4" fmla="*/ 2561 w 2561"/>
                  <a:gd name="T5" fmla="*/ 1518 h 1520"/>
                  <a:gd name="T6" fmla="*/ 304 w 2561"/>
                  <a:gd name="T7" fmla="*/ 1520 h 1520"/>
                  <a:gd name="T8" fmla="*/ 33 w 2561"/>
                  <a:gd name="T9" fmla="*/ 1086 h 1520"/>
                  <a:gd name="T10" fmla="*/ 68 w 2561"/>
                  <a:gd name="T11" fmla="*/ 928 h 1520"/>
                  <a:gd name="T12" fmla="*/ 1505 w 2561"/>
                  <a:gd name="T13" fmla="*/ 33 h 15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61" h="1520">
                    <a:moveTo>
                      <a:pt x="1505" y="33"/>
                    </a:moveTo>
                    <a:cubicBezTo>
                      <a:pt x="1556" y="0"/>
                      <a:pt x="1627" y="17"/>
                      <a:pt x="1663" y="68"/>
                    </a:cubicBezTo>
                    <a:cubicBezTo>
                      <a:pt x="2558" y="1505"/>
                      <a:pt x="2561" y="1518"/>
                      <a:pt x="2561" y="1518"/>
                    </a:cubicBezTo>
                    <a:cubicBezTo>
                      <a:pt x="2257" y="1520"/>
                      <a:pt x="752" y="1520"/>
                      <a:pt x="304" y="1520"/>
                    </a:cubicBezTo>
                    <a:cubicBezTo>
                      <a:pt x="155" y="1281"/>
                      <a:pt x="72" y="1185"/>
                      <a:pt x="33" y="1086"/>
                    </a:cubicBezTo>
                    <a:cubicBezTo>
                      <a:pt x="0" y="1032"/>
                      <a:pt x="17" y="961"/>
                      <a:pt x="68" y="928"/>
                    </a:cubicBezTo>
                    <a:cubicBezTo>
                      <a:pt x="1505" y="33"/>
                      <a:pt x="1505" y="33"/>
                      <a:pt x="1505" y="33"/>
                    </a:cubicBezTo>
                  </a:path>
                </a:pathLst>
              </a:custGeom>
              <a:solidFill>
                <a:schemeClr val="accent1">
                  <a:alpha val="2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1" name="Freeform 366"/>
              <p:cNvSpPr/>
              <p:nvPr/>
            </p:nvSpPr>
            <p:spPr bwMode="auto">
              <a:xfrm>
                <a:off x="739" y="947"/>
                <a:ext cx="1126" cy="661"/>
              </a:xfrm>
              <a:custGeom>
                <a:avLst/>
                <a:gdLst>
                  <a:gd name="T0" fmla="*/ 1505 w 2559"/>
                  <a:gd name="T1" fmla="*/ 33 h 1504"/>
                  <a:gd name="T2" fmla="*/ 1663 w 2559"/>
                  <a:gd name="T3" fmla="*/ 71 h 1504"/>
                  <a:gd name="T4" fmla="*/ 2556 w 2559"/>
                  <a:gd name="T5" fmla="*/ 1494 h 1504"/>
                  <a:gd name="T6" fmla="*/ 279 w 2559"/>
                  <a:gd name="T7" fmla="*/ 1492 h 1504"/>
                  <a:gd name="T8" fmla="*/ 33 w 2559"/>
                  <a:gd name="T9" fmla="*/ 1089 h 1504"/>
                  <a:gd name="T10" fmla="*/ 71 w 2559"/>
                  <a:gd name="T11" fmla="*/ 930 h 1504"/>
                  <a:gd name="T12" fmla="*/ 1505 w 2559"/>
                  <a:gd name="T13" fmla="*/ 33 h 15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59" h="1504">
                    <a:moveTo>
                      <a:pt x="1505" y="33"/>
                    </a:moveTo>
                    <a:cubicBezTo>
                      <a:pt x="1559" y="0"/>
                      <a:pt x="1630" y="17"/>
                      <a:pt x="1663" y="71"/>
                    </a:cubicBezTo>
                    <a:cubicBezTo>
                      <a:pt x="2559" y="1504"/>
                      <a:pt x="2556" y="1494"/>
                      <a:pt x="2556" y="1494"/>
                    </a:cubicBezTo>
                    <a:cubicBezTo>
                      <a:pt x="2274" y="1492"/>
                      <a:pt x="747" y="1494"/>
                      <a:pt x="279" y="1492"/>
                    </a:cubicBezTo>
                    <a:cubicBezTo>
                      <a:pt x="130" y="1253"/>
                      <a:pt x="69" y="1183"/>
                      <a:pt x="33" y="1089"/>
                    </a:cubicBezTo>
                    <a:cubicBezTo>
                      <a:pt x="0" y="1034"/>
                      <a:pt x="17" y="964"/>
                      <a:pt x="71" y="930"/>
                    </a:cubicBezTo>
                    <a:cubicBezTo>
                      <a:pt x="1505" y="33"/>
                      <a:pt x="1505" y="33"/>
                      <a:pt x="1505" y="33"/>
                    </a:cubicBezTo>
                  </a:path>
                </a:pathLst>
              </a:custGeom>
              <a:solidFill>
                <a:srgbClr val="343F1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2" name="Freeform 367"/>
              <p:cNvSpPr/>
              <p:nvPr/>
            </p:nvSpPr>
            <p:spPr bwMode="auto">
              <a:xfrm>
                <a:off x="747" y="942"/>
                <a:ext cx="1128" cy="694"/>
              </a:xfrm>
              <a:custGeom>
                <a:avLst/>
                <a:gdLst>
                  <a:gd name="T0" fmla="*/ 1505 w 2564"/>
                  <a:gd name="T1" fmla="*/ 33 h 1577"/>
                  <a:gd name="T2" fmla="*/ 1663 w 2564"/>
                  <a:gd name="T3" fmla="*/ 68 h 1577"/>
                  <a:gd name="T4" fmla="*/ 2564 w 2564"/>
                  <a:gd name="T5" fmla="*/ 1506 h 1577"/>
                  <a:gd name="T6" fmla="*/ 290 w 2564"/>
                  <a:gd name="T7" fmla="*/ 1506 h 1577"/>
                  <a:gd name="T8" fmla="*/ 295 w 2564"/>
                  <a:gd name="T9" fmla="*/ 1507 h 1577"/>
                  <a:gd name="T10" fmla="*/ 33 w 2564"/>
                  <a:gd name="T11" fmla="*/ 1086 h 1577"/>
                  <a:gd name="T12" fmla="*/ 69 w 2564"/>
                  <a:gd name="T13" fmla="*/ 928 h 1577"/>
                  <a:gd name="T14" fmla="*/ 1505 w 2564"/>
                  <a:gd name="T15" fmla="*/ 33 h 15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564" h="1577">
                    <a:moveTo>
                      <a:pt x="1505" y="33"/>
                    </a:moveTo>
                    <a:cubicBezTo>
                      <a:pt x="1557" y="0"/>
                      <a:pt x="1628" y="17"/>
                      <a:pt x="1663" y="68"/>
                    </a:cubicBezTo>
                    <a:cubicBezTo>
                      <a:pt x="2559" y="1505"/>
                      <a:pt x="2564" y="1506"/>
                      <a:pt x="2564" y="1506"/>
                    </a:cubicBezTo>
                    <a:cubicBezTo>
                      <a:pt x="2301" y="1505"/>
                      <a:pt x="667" y="1506"/>
                      <a:pt x="290" y="1506"/>
                    </a:cubicBezTo>
                    <a:cubicBezTo>
                      <a:pt x="184" y="1337"/>
                      <a:pt x="338" y="1577"/>
                      <a:pt x="295" y="1507"/>
                    </a:cubicBezTo>
                    <a:cubicBezTo>
                      <a:pt x="252" y="1437"/>
                      <a:pt x="71" y="1182"/>
                      <a:pt x="33" y="1086"/>
                    </a:cubicBezTo>
                    <a:cubicBezTo>
                      <a:pt x="0" y="1032"/>
                      <a:pt x="14" y="961"/>
                      <a:pt x="69" y="928"/>
                    </a:cubicBezTo>
                    <a:cubicBezTo>
                      <a:pt x="1505" y="33"/>
                      <a:pt x="1505" y="33"/>
                      <a:pt x="1505" y="33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3" name="Freeform 368"/>
              <p:cNvSpPr/>
              <p:nvPr/>
            </p:nvSpPr>
            <p:spPr bwMode="auto">
              <a:xfrm>
                <a:off x="746" y="941"/>
                <a:ext cx="1129" cy="694"/>
              </a:xfrm>
              <a:custGeom>
                <a:avLst/>
                <a:gdLst>
                  <a:gd name="T0" fmla="*/ 1505 w 2564"/>
                  <a:gd name="T1" fmla="*/ 33 h 1577"/>
                  <a:gd name="T2" fmla="*/ 1663 w 2564"/>
                  <a:gd name="T3" fmla="*/ 68 h 1577"/>
                  <a:gd name="T4" fmla="*/ 2564 w 2564"/>
                  <a:gd name="T5" fmla="*/ 1506 h 1577"/>
                  <a:gd name="T6" fmla="*/ 290 w 2564"/>
                  <a:gd name="T7" fmla="*/ 1506 h 1577"/>
                  <a:gd name="T8" fmla="*/ 295 w 2564"/>
                  <a:gd name="T9" fmla="*/ 1507 h 1577"/>
                  <a:gd name="T10" fmla="*/ 33 w 2564"/>
                  <a:gd name="T11" fmla="*/ 1086 h 1577"/>
                  <a:gd name="T12" fmla="*/ 69 w 2564"/>
                  <a:gd name="T13" fmla="*/ 928 h 1577"/>
                  <a:gd name="T14" fmla="*/ 1505 w 2564"/>
                  <a:gd name="T15" fmla="*/ 33 h 15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564" h="1577">
                    <a:moveTo>
                      <a:pt x="1505" y="33"/>
                    </a:moveTo>
                    <a:cubicBezTo>
                      <a:pt x="1557" y="0"/>
                      <a:pt x="1628" y="17"/>
                      <a:pt x="1663" y="68"/>
                    </a:cubicBezTo>
                    <a:cubicBezTo>
                      <a:pt x="2559" y="1505"/>
                      <a:pt x="2564" y="1506"/>
                      <a:pt x="2564" y="1506"/>
                    </a:cubicBezTo>
                    <a:cubicBezTo>
                      <a:pt x="2301" y="1505"/>
                      <a:pt x="667" y="1506"/>
                      <a:pt x="290" y="1506"/>
                    </a:cubicBezTo>
                    <a:cubicBezTo>
                      <a:pt x="184" y="1337"/>
                      <a:pt x="338" y="1577"/>
                      <a:pt x="295" y="1507"/>
                    </a:cubicBezTo>
                    <a:cubicBezTo>
                      <a:pt x="252" y="1437"/>
                      <a:pt x="71" y="1182"/>
                      <a:pt x="33" y="1086"/>
                    </a:cubicBezTo>
                    <a:cubicBezTo>
                      <a:pt x="0" y="1032"/>
                      <a:pt x="14" y="961"/>
                      <a:pt x="69" y="928"/>
                    </a:cubicBezTo>
                    <a:cubicBezTo>
                      <a:pt x="1505" y="33"/>
                      <a:pt x="1505" y="33"/>
                      <a:pt x="1505" y="33"/>
                    </a:cubicBezTo>
                  </a:path>
                </a:pathLst>
              </a:custGeom>
              <a:solidFill>
                <a:srgbClr val="0070C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4" name="Text Box 75"/>
              <p:cNvSpPr txBox="1">
                <a:spLocks noChangeArrowheads="1"/>
              </p:cNvSpPr>
              <p:nvPr/>
            </p:nvSpPr>
            <p:spPr bwMode="auto">
              <a:xfrm rot="8899871" flipV="1">
                <a:off x="771" y="1030"/>
                <a:ext cx="529" cy="41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 sz="6600" b="1" baseline="-25000">
                    <a:solidFill>
                      <a:schemeClr val="bg1"/>
                    </a:solidFill>
                    <a:ea typeface="Arial Unicode MS" pitchFamily="34" charset="-122"/>
                    <a:cs typeface="Arial Unicode MS" pitchFamily="34" charset="-122"/>
                  </a:rPr>
                  <a:t>03</a:t>
                </a:r>
              </a:p>
            </p:txBody>
          </p:sp>
          <p:grpSp>
            <p:nvGrpSpPr>
              <p:cNvPr id="87" name="Group 380"/>
              <p:cNvGrpSpPr/>
              <p:nvPr/>
            </p:nvGrpSpPr>
            <p:grpSpPr bwMode="auto">
              <a:xfrm rot="-1979903">
                <a:off x="1360" y="1230"/>
                <a:ext cx="114" cy="113"/>
                <a:chOff x="1872" y="2352"/>
                <a:chExt cx="240" cy="240"/>
              </a:xfrm>
            </p:grpSpPr>
            <p:grpSp>
              <p:nvGrpSpPr>
                <p:cNvPr id="88" name="Group 381"/>
                <p:cNvGrpSpPr/>
                <p:nvPr/>
              </p:nvGrpSpPr>
              <p:grpSpPr bwMode="auto">
                <a:xfrm>
                  <a:off x="1968" y="2352"/>
                  <a:ext cx="144" cy="240"/>
                  <a:chOff x="1968" y="2352"/>
                  <a:chExt cx="144" cy="240"/>
                </a:xfrm>
              </p:grpSpPr>
              <p:sp>
                <p:nvSpPr>
                  <p:cNvPr id="117" name="Oval 382"/>
                  <p:cNvSpPr>
                    <a:spLocks noChangeArrowheads="1"/>
                  </p:cNvSpPr>
                  <p:nvPr/>
                </p:nvSpPr>
                <p:spPr bwMode="gray">
                  <a:xfrm>
                    <a:off x="1968" y="2352"/>
                    <a:ext cx="48" cy="48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chemeClr val="tx1"/>
                        </a:solidFill>
                        <a:rou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 eaLnBrk="0" hangingPunct="0"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 eaLnBrk="0" hangingPunct="0"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 eaLnBrk="0" hangingPunct="0"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 eaLnBrk="0" hangingPunct="0"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 eaLnBrk="0" hangingPunct="0"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 sz="1800"/>
                  </a:p>
                </p:txBody>
              </p:sp>
              <p:sp>
                <p:nvSpPr>
                  <p:cNvPr id="118" name="Oval 383"/>
                  <p:cNvSpPr>
                    <a:spLocks noChangeArrowheads="1"/>
                  </p:cNvSpPr>
                  <p:nvPr/>
                </p:nvSpPr>
                <p:spPr bwMode="gray">
                  <a:xfrm>
                    <a:off x="2016" y="2400"/>
                    <a:ext cx="48" cy="48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chemeClr val="tx1"/>
                        </a:solidFill>
                        <a:rou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 eaLnBrk="0" hangingPunct="0"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 eaLnBrk="0" hangingPunct="0"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 eaLnBrk="0" hangingPunct="0"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 eaLnBrk="0" hangingPunct="0"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 eaLnBrk="0" hangingPunct="0"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 sz="1800"/>
                  </a:p>
                </p:txBody>
              </p:sp>
              <p:sp>
                <p:nvSpPr>
                  <p:cNvPr id="119" name="Oval 384"/>
                  <p:cNvSpPr>
                    <a:spLocks noChangeArrowheads="1"/>
                  </p:cNvSpPr>
                  <p:nvPr/>
                </p:nvSpPr>
                <p:spPr bwMode="gray">
                  <a:xfrm>
                    <a:off x="2064" y="2448"/>
                    <a:ext cx="48" cy="48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chemeClr val="tx1"/>
                        </a:solidFill>
                        <a:rou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 eaLnBrk="0" hangingPunct="0"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 eaLnBrk="0" hangingPunct="0"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 eaLnBrk="0" hangingPunct="0"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 eaLnBrk="0" hangingPunct="0"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 eaLnBrk="0" hangingPunct="0"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 sz="1800"/>
                  </a:p>
                </p:txBody>
              </p:sp>
              <p:sp>
                <p:nvSpPr>
                  <p:cNvPr id="120" name="Oval 385"/>
                  <p:cNvSpPr>
                    <a:spLocks noChangeArrowheads="1"/>
                  </p:cNvSpPr>
                  <p:nvPr/>
                </p:nvSpPr>
                <p:spPr bwMode="gray">
                  <a:xfrm>
                    <a:off x="2016" y="2496"/>
                    <a:ext cx="48" cy="48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chemeClr val="tx1"/>
                        </a:solidFill>
                        <a:rou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 eaLnBrk="0" hangingPunct="0"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 eaLnBrk="0" hangingPunct="0"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 eaLnBrk="0" hangingPunct="0"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 eaLnBrk="0" hangingPunct="0"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 eaLnBrk="0" hangingPunct="0"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 sz="1800"/>
                  </a:p>
                </p:txBody>
              </p:sp>
              <p:sp>
                <p:nvSpPr>
                  <p:cNvPr id="121" name="Oval 386"/>
                  <p:cNvSpPr>
                    <a:spLocks noChangeArrowheads="1"/>
                  </p:cNvSpPr>
                  <p:nvPr/>
                </p:nvSpPr>
                <p:spPr bwMode="gray">
                  <a:xfrm>
                    <a:off x="1968" y="2544"/>
                    <a:ext cx="48" cy="48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chemeClr val="tx1"/>
                        </a:solidFill>
                        <a:rou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 eaLnBrk="0" hangingPunct="0"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 eaLnBrk="0" hangingPunct="0"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 eaLnBrk="0" hangingPunct="0"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 eaLnBrk="0" hangingPunct="0"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 eaLnBrk="0" hangingPunct="0"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 sz="1800"/>
                  </a:p>
                </p:txBody>
              </p:sp>
            </p:grpSp>
            <p:grpSp>
              <p:nvGrpSpPr>
                <p:cNvPr id="95" name="Group 387"/>
                <p:cNvGrpSpPr/>
                <p:nvPr/>
              </p:nvGrpSpPr>
              <p:grpSpPr bwMode="auto">
                <a:xfrm>
                  <a:off x="1872" y="2352"/>
                  <a:ext cx="144" cy="240"/>
                  <a:chOff x="1968" y="2352"/>
                  <a:chExt cx="144" cy="240"/>
                </a:xfrm>
              </p:grpSpPr>
              <p:sp>
                <p:nvSpPr>
                  <p:cNvPr id="112" name="Oval 388"/>
                  <p:cNvSpPr>
                    <a:spLocks noChangeArrowheads="1"/>
                  </p:cNvSpPr>
                  <p:nvPr/>
                </p:nvSpPr>
                <p:spPr bwMode="gray">
                  <a:xfrm>
                    <a:off x="1968" y="2352"/>
                    <a:ext cx="48" cy="48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chemeClr val="tx1"/>
                        </a:solidFill>
                        <a:rou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 eaLnBrk="0" hangingPunct="0"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 eaLnBrk="0" hangingPunct="0"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 eaLnBrk="0" hangingPunct="0"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 eaLnBrk="0" hangingPunct="0"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 eaLnBrk="0" hangingPunct="0"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 sz="1800"/>
                  </a:p>
                </p:txBody>
              </p:sp>
              <p:sp>
                <p:nvSpPr>
                  <p:cNvPr id="113" name="Oval 389"/>
                  <p:cNvSpPr>
                    <a:spLocks noChangeArrowheads="1"/>
                  </p:cNvSpPr>
                  <p:nvPr/>
                </p:nvSpPr>
                <p:spPr bwMode="gray">
                  <a:xfrm>
                    <a:off x="2016" y="2400"/>
                    <a:ext cx="48" cy="48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chemeClr val="tx1"/>
                        </a:solidFill>
                        <a:rou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 eaLnBrk="0" hangingPunct="0"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 eaLnBrk="0" hangingPunct="0"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 eaLnBrk="0" hangingPunct="0"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 eaLnBrk="0" hangingPunct="0"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 eaLnBrk="0" hangingPunct="0"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 sz="1800"/>
                  </a:p>
                </p:txBody>
              </p:sp>
              <p:sp>
                <p:nvSpPr>
                  <p:cNvPr id="114" name="Oval 390"/>
                  <p:cNvSpPr>
                    <a:spLocks noChangeArrowheads="1"/>
                  </p:cNvSpPr>
                  <p:nvPr/>
                </p:nvSpPr>
                <p:spPr bwMode="gray">
                  <a:xfrm>
                    <a:off x="2064" y="2448"/>
                    <a:ext cx="48" cy="48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chemeClr val="tx1"/>
                        </a:solidFill>
                        <a:rou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 eaLnBrk="0" hangingPunct="0"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 eaLnBrk="0" hangingPunct="0"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 eaLnBrk="0" hangingPunct="0"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 eaLnBrk="0" hangingPunct="0"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 eaLnBrk="0" hangingPunct="0"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 sz="1800"/>
                  </a:p>
                </p:txBody>
              </p:sp>
              <p:sp>
                <p:nvSpPr>
                  <p:cNvPr id="115" name="Oval 391"/>
                  <p:cNvSpPr>
                    <a:spLocks noChangeArrowheads="1"/>
                  </p:cNvSpPr>
                  <p:nvPr/>
                </p:nvSpPr>
                <p:spPr bwMode="gray">
                  <a:xfrm>
                    <a:off x="2016" y="2496"/>
                    <a:ext cx="48" cy="48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chemeClr val="tx1"/>
                        </a:solidFill>
                        <a:rou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 eaLnBrk="0" hangingPunct="0"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 eaLnBrk="0" hangingPunct="0"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 eaLnBrk="0" hangingPunct="0"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 eaLnBrk="0" hangingPunct="0"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 eaLnBrk="0" hangingPunct="0"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 sz="1800"/>
                  </a:p>
                </p:txBody>
              </p:sp>
              <p:sp>
                <p:nvSpPr>
                  <p:cNvPr id="116" name="Oval 392"/>
                  <p:cNvSpPr>
                    <a:spLocks noChangeArrowheads="1"/>
                  </p:cNvSpPr>
                  <p:nvPr/>
                </p:nvSpPr>
                <p:spPr bwMode="gray">
                  <a:xfrm>
                    <a:off x="1968" y="2544"/>
                    <a:ext cx="48" cy="48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chemeClr val="tx1"/>
                        </a:solidFill>
                        <a:rou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 eaLnBrk="0" hangingPunct="0"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 eaLnBrk="0" hangingPunct="0"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 eaLnBrk="0" hangingPunct="0"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 eaLnBrk="0" hangingPunct="0"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 eaLnBrk="0" hangingPunct="0"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 sz="1800"/>
                  </a:p>
                </p:txBody>
              </p:sp>
            </p:grpSp>
          </p:grpSp>
          <p:grpSp>
            <p:nvGrpSpPr>
              <p:cNvPr id="96" name="Group 380"/>
              <p:cNvGrpSpPr/>
              <p:nvPr/>
            </p:nvGrpSpPr>
            <p:grpSpPr bwMode="auto">
              <a:xfrm rot="-1979903">
                <a:off x="1451" y="1412"/>
                <a:ext cx="114" cy="113"/>
                <a:chOff x="1872" y="2352"/>
                <a:chExt cx="240" cy="240"/>
              </a:xfrm>
            </p:grpSpPr>
            <p:grpSp>
              <p:nvGrpSpPr>
                <p:cNvPr id="98" name="Group 381"/>
                <p:cNvGrpSpPr/>
                <p:nvPr/>
              </p:nvGrpSpPr>
              <p:grpSpPr bwMode="auto">
                <a:xfrm>
                  <a:off x="1968" y="2352"/>
                  <a:ext cx="144" cy="240"/>
                  <a:chOff x="1968" y="2352"/>
                  <a:chExt cx="144" cy="240"/>
                </a:xfrm>
              </p:grpSpPr>
              <p:sp>
                <p:nvSpPr>
                  <p:cNvPr id="105" name="Oval 382"/>
                  <p:cNvSpPr>
                    <a:spLocks noChangeArrowheads="1"/>
                  </p:cNvSpPr>
                  <p:nvPr/>
                </p:nvSpPr>
                <p:spPr bwMode="gray">
                  <a:xfrm>
                    <a:off x="1968" y="2352"/>
                    <a:ext cx="48" cy="48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chemeClr val="tx1"/>
                        </a:solidFill>
                        <a:rou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 eaLnBrk="0" hangingPunct="0"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 eaLnBrk="0" hangingPunct="0"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 eaLnBrk="0" hangingPunct="0"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 eaLnBrk="0" hangingPunct="0"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 eaLnBrk="0" hangingPunct="0"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 sz="1800"/>
                  </a:p>
                </p:txBody>
              </p:sp>
              <p:sp>
                <p:nvSpPr>
                  <p:cNvPr id="106" name="Oval 383"/>
                  <p:cNvSpPr>
                    <a:spLocks noChangeArrowheads="1"/>
                  </p:cNvSpPr>
                  <p:nvPr/>
                </p:nvSpPr>
                <p:spPr bwMode="gray">
                  <a:xfrm>
                    <a:off x="2016" y="2400"/>
                    <a:ext cx="48" cy="48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chemeClr val="tx1"/>
                        </a:solidFill>
                        <a:rou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 eaLnBrk="0" hangingPunct="0"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 eaLnBrk="0" hangingPunct="0"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 eaLnBrk="0" hangingPunct="0"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 eaLnBrk="0" hangingPunct="0"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 eaLnBrk="0" hangingPunct="0"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 sz="1800"/>
                  </a:p>
                </p:txBody>
              </p:sp>
              <p:sp>
                <p:nvSpPr>
                  <p:cNvPr id="107" name="Oval 384"/>
                  <p:cNvSpPr>
                    <a:spLocks noChangeArrowheads="1"/>
                  </p:cNvSpPr>
                  <p:nvPr/>
                </p:nvSpPr>
                <p:spPr bwMode="gray">
                  <a:xfrm>
                    <a:off x="2064" y="2448"/>
                    <a:ext cx="48" cy="48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chemeClr val="tx1"/>
                        </a:solidFill>
                        <a:rou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 eaLnBrk="0" hangingPunct="0"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 eaLnBrk="0" hangingPunct="0"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 eaLnBrk="0" hangingPunct="0"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 eaLnBrk="0" hangingPunct="0"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 eaLnBrk="0" hangingPunct="0"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 sz="1800"/>
                  </a:p>
                </p:txBody>
              </p:sp>
              <p:sp>
                <p:nvSpPr>
                  <p:cNvPr id="108" name="Oval 385"/>
                  <p:cNvSpPr>
                    <a:spLocks noChangeArrowheads="1"/>
                  </p:cNvSpPr>
                  <p:nvPr/>
                </p:nvSpPr>
                <p:spPr bwMode="gray">
                  <a:xfrm>
                    <a:off x="2016" y="2496"/>
                    <a:ext cx="48" cy="48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chemeClr val="tx1"/>
                        </a:solidFill>
                        <a:rou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 eaLnBrk="0" hangingPunct="0"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 eaLnBrk="0" hangingPunct="0"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 eaLnBrk="0" hangingPunct="0"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 eaLnBrk="0" hangingPunct="0"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 eaLnBrk="0" hangingPunct="0"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 sz="1800"/>
                  </a:p>
                </p:txBody>
              </p:sp>
              <p:sp>
                <p:nvSpPr>
                  <p:cNvPr id="109" name="Oval 386"/>
                  <p:cNvSpPr>
                    <a:spLocks noChangeArrowheads="1"/>
                  </p:cNvSpPr>
                  <p:nvPr/>
                </p:nvSpPr>
                <p:spPr bwMode="gray">
                  <a:xfrm>
                    <a:off x="1968" y="2544"/>
                    <a:ext cx="48" cy="48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chemeClr val="tx1"/>
                        </a:solidFill>
                        <a:rou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 eaLnBrk="0" hangingPunct="0"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 eaLnBrk="0" hangingPunct="0"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 eaLnBrk="0" hangingPunct="0"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 eaLnBrk="0" hangingPunct="0"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 eaLnBrk="0" hangingPunct="0"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 sz="1800"/>
                  </a:p>
                </p:txBody>
              </p:sp>
            </p:grpSp>
            <p:grpSp>
              <p:nvGrpSpPr>
                <p:cNvPr id="99" name="Group 387"/>
                <p:cNvGrpSpPr/>
                <p:nvPr/>
              </p:nvGrpSpPr>
              <p:grpSpPr bwMode="auto">
                <a:xfrm>
                  <a:off x="1872" y="2352"/>
                  <a:ext cx="144" cy="240"/>
                  <a:chOff x="1968" y="2352"/>
                  <a:chExt cx="144" cy="240"/>
                </a:xfrm>
              </p:grpSpPr>
              <p:sp>
                <p:nvSpPr>
                  <p:cNvPr id="100" name="Oval 388"/>
                  <p:cNvSpPr>
                    <a:spLocks noChangeArrowheads="1"/>
                  </p:cNvSpPr>
                  <p:nvPr/>
                </p:nvSpPr>
                <p:spPr bwMode="gray">
                  <a:xfrm>
                    <a:off x="1968" y="2352"/>
                    <a:ext cx="48" cy="48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chemeClr val="tx1"/>
                        </a:solidFill>
                        <a:rou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 eaLnBrk="0" hangingPunct="0"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 eaLnBrk="0" hangingPunct="0"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 eaLnBrk="0" hangingPunct="0"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 eaLnBrk="0" hangingPunct="0"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 eaLnBrk="0" hangingPunct="0"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 sz="1800"/>
                  </a:p>
                </p:txBody>
              </p:sp>
              <p:sp>
                <p:nvSpPr>
                  <p:cNvPr id="101" name="Oval 389"/>
                  <p:cNvSpPr>
                    <a:spLocks noChangeArrowheads="1"/>
                  </p:cNvSpPr>
                  <p:nvPr/>
                </p:nvSpPr>
                <p:spPr bwMode="gray">
                  <a:xfrm>
                    <a:off x="2016" y="2400"/>
                    <a:ext cx="48" cy="48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chemeClr val="tx1"/>
                        </a:solidFill>
                        <a:rou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 eaLnBrk="0" hangingPunct="0"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 eaLnBrk="0" hangingPunct="0"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 eaLnBrk="0" hangingPunct="0"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 eaLnBrk="0" hangingPunct="0"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 eaLnBrk="0" hangingPunct="0"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 sz="1800"/>
                  </a:p>
                </p:txBody>
              </p:sp>
              <p:sp>
                <p:nvSpPr>
                  <p:cNvPr id="102" name="Oval 390"/>
                  <p:cNvSpPr>
                    <a:spLocks noChangeArrowheads="1"/>
                  </p:cNvSpPr>
                  <p:nvPr/>
                </p:nvSpPr>
                <p:spPr bwMode="gray">
                  <a:xfrm>
                    <a:off x="2064" y="2448"/>
                    <a:ext cx="48" cy="48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chemeClr val="tx1"/>
                        </a:solidFill>
                        <a:rou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 eaLnBrk="0" hangingPunct="0"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 eaLnBrk="0" hangingPunct="0"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 eaLnBrk="0" hangingPunct="0"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 eaLnBrk="0" hangingPunct="0"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 eaLnBrk="0" hangingPunct="0"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 sz="1800"/>
                  </a:p>
                </p:txBody>
              </p:sp>
              <p:sp>
                <p:nvSpPr>
                  <p:cNvPr id="103" name="Oval 391"/>
                  <p:cNvSpPr>
                    <a:spLocks noChangeArrowheads="1"/>
                  </p:cNvSpPr>
                  <p:nvPr/>
                </p:nvSpPr>
                <p:spPr bwMode="gray">
                  <a:xfrm>
                    <a:off x="2016" y="2496"/>
                    <a:ext cx="48" cy="48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chemeClr val="tx1"/>
                        </a:solidFill>
                        <a:rou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 eaLnBrk="0" hangingPunct="0"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 eaLnBrk="0" hangingPunct="0"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 eaLnBrk="0" hangingPunct="0"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 eaLnBrk="0" hangingPunct="0"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 eaLnBrk="0" hangingPunct="0"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 sz="1800"/>
                  </a:p>
                </p:txBody>
              </p:sp>
              <p:sp>
                <p:nvSpPr>
                  <p:cNvPr id="104" name="Oval 392"/>
                  <p:cNvSpPr>
                    <a:spLocks noChangeArrowheads="1"/>
                  </p:cNvSpPr>
                  <p:nvPr/>
                </p:nvSpPr>
                <p:spPr bwMode="gray">
                  <a:xfrm>
                    <a:off x="1968" y="2544"/>
                    <a:ext cx="48" cy="48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chemeClr val="tx1"/>
                        </a:solidFill>
                        <a:rou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 eaLnBrk="0" hangingPunct="0"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 eaLnBrk="0" hangingPunct="0"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 eaLnBrk="0" hangingPunct="0"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 eaLnBrk="0" hangingPunct="0"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 eaLnBrk="0" hangingPunct="0"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 sz="1800"/>
                  </a:p>
                </p:txBody>
              </p:sp>
            </p:grpSp>
          </p:grpSp>
          <p:pic>
            <p:nvPicPr>
              <p:cNvPr id="97" name="Picture 399" descr="yy"/>
              <p:cNvPicPr>
                <a:picLocks noChangeAspect="1" noChangeArrowheads="1"/>
              </p:cNvPicPr>
              <p:nvPr/>
            </p:nvPicPr>
            <p:blipFill>
              <a:blip r:embed="rId5" cstate="print">
                <a:biLevel thresh="50000"/>
                <a:grayscl/>
                <a:lum bright="-90000" contrast="100000"/>
              </a:blip>
              <a:srcRect/>
              <a:stretch>
                <a:fillRect/>
              </a:stretch>
            </p:blipFill>
            <p:spPr bwMode="auto">
              <a:xfrm>
                <a:off x="842" y="1334"/>
                <a:ext cx="1617" cy="36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719600" y="1158951"/>
            <a:ext cx="3375008" cy="529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4" name="矩形 1"/>
          <p:cNvSpPr>
            <a:spLocks noChangeArrowheads="1"/>
          </p:cNvSpPr>
          <p:nvPr/>
        </p:nvSpPr>
        <p:spPr bwMode="auto">
          <a:xfrm>
            <a:off x="2661084" y="708357"/>
            <a:ext cx="922060" cy="4181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单工：</a:t>
            </a:r>
            <a:endParaRPr lang="zh-CN" altLang="zh-CN" sz="16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612286" y="2396207"/>
            <a:ext cx="3152775" cy="1095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854399" y="3906026"/>
            <a:ext cx="3009900" cy="1095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8" name="矩形 1"/>
          <p:cNvSpPr>
            <a:spLocks noChangeArrowheads="1"/>
          </p:cNvSpPr>
          <p:nvPr/>
        </p:nvSpPr>
        <p:spPr bwMode="auto">
          <a:xfrm>
            <a:off x="3493976" y="1955910"/>
            <a:ext cx="92206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半双工：</a:t>
            </a:r>
            <a:endParaRPr lang="zh-CN" altLang="zh-CN" sz="16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9" name="矩形 1"/>
          <p:cNvSpPr>
            <a:spLocks noChangeArrowheads="1"/>
          </p:cNvSpPr>
          <p:nvPr/>
        </p:nvSpPr>
        <p:spPr bwMode="auto">
          <a:xfrm>
            <a:off x="2795736" y="3426802"/>
            <a:ext cx="92206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双工：</a:t>
            </a:r>
            <a:endParaRPr lang="zh-CN" altLang="zh-CN" sz="16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1" name="TextBox 10"/>
          <p:cNvSpPr txBox="1"/>
          <p:nvPr/>
        </p:nvSpPr>
        <p:spPr>
          <a:xfrm>
            <a:off x="251520" y="62858"/>
            <a:ext cx="24929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单工、半双工和双工</a:t>
            </a:r>
            <a:endParaRPr lang="zh-CN" altLang="en-US" sz="20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3" name="Picture 3"/>
          <p:cNvPicPr>
            <a:picLocks noChangeAspect="1"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109137" y="758966"/>
            <a:ext cx="2152361" cy="1473870"/>
          </a:xfrm>
          <a:prstGeom prst="rect">
            <a:avLst/>
          </a:prstGeom>
        </p:spPr>
      </p:pic>
      <p:pic>
        <p:nvPicPr>
          <p:cNvPr id="125" name="图片 124" descr="18.单工.jpg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295648" y="858415"/>
            <a:ext cx="1809975" cy="1235308"/>
          </a:xfrm>
          <a:prstGeom prst="rect">
            <a:avLst/>
          </a:prstGeom>
        </p:spPr>
      </p:pic>
      <p:pic>
        <p:nvPicPr>
          <p:cNvPr id="144" name="Picture 3"/>
          <p:cNvPicPr>
            <a:picLocks noChangeAspect="1"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803821" y="2378685"/>
            <a:ext cx="2116895" cy="1289548"/>
          </a:xfrm>
          <a:prstGeom prst="rect">
            <a:avLst/>
          </a:prstGeom>
        </p:spPr>
      </p:pic>
      <p:pic>
        <p:nvPicPr>
          <p:cNvPr id="126" name="图片 125" descr="19.半双工.jpeg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010793" y="2488019"/>
            <a:ext cx="1730901" cy="1057491"/>
          </a:xfrm>
          <a:prstGeom prst="rect">
            <a:avLst/>
          </a:prstGeom>
        </p:spPr>
      </p:pic>
      <p:pic>
        <p:nvPicPr>
          <p:cNvPr id="145" name="Picture 3"/>
          <p:cNvPicPr>
            <a:picLocks noChangeAspect="1"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048907" y="3774558"/>
            <a:ext cx="2053104" cy="1390207"/>
          </a:xfrm>
          <a:prstGeom prst="rect">
            <a:avLst/>
          </a:prstGeom>
        </p:spPr>
      </p:pic>
      <p:pic>
        <p:nvPicPr>
          <p:cNvPr id="130" name="图片 129" descr="20.双工.jpg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232671" y="3883099"/>
            <a:ext cx="1699216" cy="1132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216965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50" advTm="0">
        <p14:switch dir="r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:\Users\jsj\Desktop\素材cnn sccnn.com_2014111795930119rx61_04 [转换].png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4139952" y="0"/>
            <a:ext cx="5004048" cy="3571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C:\Users\jsj\Desktop\素材cnn sccnn.com_2014111795930119rx61_04 [转换].png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 r="-8270"/>
          <a:stretch>
            <a:fillRect/>
          </a:stretch>
        </p:blipFill>
        <p:spPr bwMode="auto">
          <a:xfrm>
            <a:off x="0" y="2571750"/>
            <a:ext cx="2498024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6" name="矩形 5"/>
          <p:cNvSpPr/>
          <p:nvPr/>
        </p:nvSpPr>
        <p:spPr>
          <a:xfrm>
            <a:off x="0" y="508870"/>
            <a:ext cx="9144000" cy="432702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0" y="476972"/>
            <a:ext cx="9144000" cy="78554"/>
          </a:xfrm>
          <a:prstGeom prst="rect">
            <a:avLst/>
          </a:prstGeom>
          <a:solidFill>
            <a:srgbClr val="E46C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TextBox 10"/>
          <p:cNvSpPr txBox="1"/>
          <p:nvPr/>
        </p:nvSpPr>
        <p:spPr>
          <a:xfrm>
            <a:off x="251520" y="62858"/>
            <a:ext cx="24929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串行通信和并行通信</a:t>
            </a:r>
            <a:endParaRPr lang="zh-CN" altLang="en-US" sz="20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9" name="图片 58" descr="22.串行通信和并行通信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29623" y="1548140"/>
            <a:ext cx="3232292" cy="2676199"/>
          </a:xfrm>
          <a:prstGeom prst="rect">
            <a:avLst/>
          </a:prstGeom>
        </p:spPr>
      </p:pic>
      <p:pic>
        <p:nvPicPr>
          <p:cNvPr id="3074" name="Picture 2" descr="C:\Users\lenovo\Desktop\24.串口管脚含义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667927" y="3583474"/>
            <a:ext cx="3242157" cy="1294222"/>
          </a:xfrm>
          <a:prstGeom prst="rect">
            <a:avLst/>
          </a:prstGeom>
          <a:noFill/>
        </p:spPr>
      </p:pic>
      <p:pic>
        <p:nvPicPr>
          <p:cNvPr id="3075" name="Picture 3" descr="C:\Users\lenovo\Desktop\23.串口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123951" y="3073007"/>
            <a:ext cx="1256124" cy="1145465"/>
          </a:xfrm>
          <a:prstGeom prst="rect">
            <a:avLst/>
          </a:prstGeom>
          <a:noFill/>
        </p:spPr>
      </p:pic>
      <p:pic>
        <p:nvPicPr>
          <p:cNvPr id="3076" name="Picture 4" descr="F:\！2022年寒假任务\2 修改PPT\3 通原\! 通原最新版PPT(2022.12.19)\插图\26.并口管脚含义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826656" y="763992"/>
            <a:ext cx="2719869" cy="2391218"/>
          </a:xfrm>
          <a:prstGeom prst="rect">
            <a:avLst/>
          </a:prstGeom>
          <a:noFill/>
        </p:spPr>
      </p:pic>
      <p:pic>
        <p:nvPicPr>
          <p:cNvPr id="3077" name="Picture 5" descr="F:\！2022年寒假任务\2 修改PPT\3 通原\! 通原最新版PPT(2022.12.19)\插图\25.并口.jpe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863623" y="1594881"/>
            <a:ext cx="1750165" cy="51036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40979969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50" advTm="0">
        <p14:flip dir="r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3"/>
          <p:cNvGrpSpPr/>
          <p:nvPr/>
        </p:nvGrpSpPr>
        <p:grpSpPr>
          <a:xfrm>
            <a:off x="2848792" y="1433897"/>
            <a:ext cx="1862457" cy="2076729"/>
            <a:chOff x="1331640" y="1491750"/>
            <a:chExt cx="2160240" cy="2408771"/>
          </a:xfrm>
        </p:grpSpPr>
        <p:sp>
          <p:nvSpPr>
            <p:cNvPr id="5" name="椭圆 4"/>
            <p:cNvSpPr/>
            <p:nvPr/>
          </p:nvSpPr>
          <p:spPr>
            <a:xfrm>
              <a:off x="1331640" y="1491750"/>
              <a:ext cx="2160240" cy="2160000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000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  <a:effectLst>
              <a:outerShdw blurRad="444500" dist="63500" dir="8100000" algn="ctr">
                <a:srgbClr val="000000">
                  <a:alpha val="50000"/>
                </a:srgbClr>
              </a:outerShdw>
            </a:effectLst>
            <a:scene3d>
              <a:camera prst="orthographicFront">
                <a:rot lat="0" lon="0" rev="0"/>
              </a:camera>
              <a:lightRig rig="brightRoom" dir="t">
                <a:rot lat="0" lon="0" rev="600000"/>
              </a:lightRig>
            </a:scene3d>
            <a:sp3d prstMaterial="metal">
              <a:bevelT w="38100" h="5715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椭圆 5"/>
            <p:cNvSpPr/>
            <p:nvPr/>
          </p:nvSpPr>
          <p:spPr>
            <a:xfrm>
              <a:off x="1511760" y="1671750"/>
              <a:ext cx="1800000" cy="180000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TextBox 4"/>
            <p:cNvSpPr txBox="1"/>
            <p:nvPr/>
          </p:nvSpPr>
          <p:spPr>
            <a:xfrm>
              <a:off x="1943708" y="1684530"/>
              <a:ext cx="936104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1500" dirty="0" smtClean="0">
                  <a:solidFill>
                    <a:schemeClr val="bg1"/>
                  </a:solidFill>
                  <a:latin typeface="DFGothic-EB" panose="02010609010101010101" pitchFamily="1" charset="-128"/>
                  <a:ea typeface="DFGothic-EB" panose="02010609010101010101" pitchFamily="1" charset="-128"/>
                </a:rPr>
                <a:t>4</a:t>
              </a:r>
              <a:endParaRPr lang="zh-CN" altLang="en-US" sz="11500" dirty="0">
                <a:solidFill>
                  <a:schemeClr val="bg1"/>
                </a:solidFill>
                <a:latin typeface="DFGothic-EB" panose="02010609010101010101" pitchFamily="1" charset="-128"/>
                <a:ea typeface="DFGothic-EB" panose="02010609010101010101" pitchFamily="1" charset="-128"/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2825802" y="3513453"/>
            <a:ext cx="264687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lang="zh-CN" altLang="en-US" sz="3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信息及其度量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Picture 4" descr="C:\Users\jsj\Desktop\素材cnn sccnn.com_2014111795930119rx61_04 [转换].png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4139952" y="0"/>
            <a:ext cx="5004048" cy="3571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C:\Users\jsj\Desktop\素材cnn sccnn.com_2014111795930119rx61_04 [转换].png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 r="-8270"/>
          <a:stretch>
            <a:fillRect/>
          </a:stretch>
        </p:blipFill>
        <p:spPr bwMode="auto">
          <a:xfrm>
            <a:off x="0" y="2571750"/>
            <a:ext cx="2498024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4045638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 advTm="0">
        <p:blinds dir="vert"/>
      </p:transition>
    </mc:Choice>
    <mc:Fallback>
      <p:transition spd="slow" advTm="0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:\Users\jsj\Desktop\素材cnn sccnn.com_2014111795930119rx61_04 [转换].png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4139952" y="0"/>
            <a:ext cx="5004048" cy="3571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C:\Users\jsj\Desktop\素材cnn sccnn.com_2014111795930119rx61_04 [转换].png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 r="-8270"/>
          <a:stretch>
            <a:fillRect/>
          </a:stretch>
        </p:blipFill>
        <p:spPr bwMode="auto">
          <a:xfrm>
            <a:off x="0" y="2571750"/>
            <a:ext cx="2498024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6" name="矩形 5"/>
          <p:cNvSpPr/>
          <p:nvPr/>
        </p:nvSpPr>
        <p:spPr>
          <a:xfrm>
            <a:off x="0" y="434440"/>
            <a:ext cx="9144000" cy="432702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0" y="476972"/>
            <a:ext cx="9144000" cy="78554"/>
          </a:xfrm>
          <a:prstGeom prst="rect">
            <a:avLst/>
          </a:prstGeom>
          <a:solidFill>
            <a:srgbClr val="E46C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TextBox 10"/>
          <p:cNvSpPr txBox="1"/>
          <p:nvPr/>
        </p:nvSpPr>
        <p:spPr>
          <a:xfrm>
            <a:off x="251520" y="62858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信息及其度量</a:t>
            </a:r>
            <a:endParaRPr lang="zh-CN" altLang="en-US" sz="20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9" name="Rectangle 134"/>
          <p:cNvSpPr>
            <a:spLocks noChangeArrowheads="1"/>
          </p:cNvSpPr>
          <p:nvPr/>
        </p:nvSpPr>
        <p:spPr bwMode="auto">
          <a:xfrm>
            <a:off x="407469" y="774973"/>
            <a:ext cx="4919442" cy="4247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kx="-3284103" algn="br" rotWithShape="0">
                    <a:srgbClr val="405D1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0" algn="just" eaLnBrk="1" hangingPunct="1">
              <a:lnSpc>
                <a:spcPct val="120000"/>
              </a:lnSpc>
              <a:defRPr/>
            </a:pPr>
            <a:r>
              <a:rPr lang="zh-CN" altLang="en-US" sz="18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通信的目的是传输信息，其大小用信息量衡量。</a:t>
            </a:r>
            <a:endParaRPr lang="en-US" altLang="zh-CN" sz="18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0" name="Rectangle 134"/>
          <p:cNvSpPr>
            <a:spLocks noChangeArrowheads="1"/>
          </p:cNvSpPr>
          <p:nvPr/>
        </p:nvSpPr>
        <p:spPr bwMode="auto">
          <a:xfrm>
            <a:off x="384922" y="3017427"/>
            <a:ext cx="4623014" cy="4247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kx="-3284103" algn="br" rotWithShape="0">
                    <a:srgbClr val="405D1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20000"/>
              </a:lnSpc>
              <a:defRPr/>
            </a:pPr>
            <a:r>
              <a:rPr lang="zh-CN" altLang="en-US" sz="18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信息量的大小应与消息的形式和重要性无关。</a:t>
            </a:r>
            <a:endParaRPr lang="en-US" altLang="zh-CN" sz="18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3" name="Picture 3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813615" y="1424762"/>
            <a:ext cx="2269300" cy="1392866"/>
          </a:xfrm>
          <a:prstGeom prst="rect">
            <a:avLst/>
          </a:prstGeom>
        </p:spPr>
      </p:pic>
      <p:pic>
        <p:nvPicPr>
          <p:cNvPr id="47105" name="Picture 1" descr="F:\！2023-2024(1)任务\2 修改PPT\2 通原\! 通原最新版PPT(2023.12.21)\插图\第1章 绪论\补28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030630" y="1541719"/>
            <a:ext cx="1859576" cy="1140341"/>
          </a:xfrm>
          <a:prstGeom prst="rect">
            <a:avLst/>
          </a:prstGeom>
          <a:noFill/>
        </p:spPr>
      </p:pic>
      <p:pic>
        <p:nvPicPr>
          <p:cNvPr id="104" name="Picture 3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865095" y="1360968"/>
            <a:ext cx="2046068" cy="1509813"/>
          </a:xfrm>
          <a:prstGeom prst="rect">
            <a:avLst/>
          </a:prstGeom>
        </p:spPr>
      </p:pic>
      <p:pic>
        <p:nvPicPr>
          <p:cNvPr id="47106" name="Picture 2" descr="F:\！2023-2024(1)任务\2 修改PPT\2 通原\! 通原最新版PPT(2023.12.21)\插图\第1章 绪论\补29.jpe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074508" y="1482833"/>
            <a:ext cx="1671335" cy="1234217"/>
          </a:xfrm>
          <a:prstGeom prst="rect">
            <a:avLst/>
          </a:prstGeom>
          <a:noFill/>
        </p:spPr>
      </p:pic>
      <p:sp>
        <p:nvSpPr>
          <p:cNvPr id="105" name="Rectangle 134"/>
          <p:cNvSpPr>
            <a:spLocks noChangeArrowheads="1"/>
          </p:cNvSpPr>
          <p:nvPr/>
        </p:nvSpPr>
        <p:spPr bwMode="auto">
          <a:xfrm>
            <a:off x="1367958" y="1573169"/>
            <a:ext cx="450224" cy="10895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kx="-3284103" algn="br" rotWithShape="0">
                    <a:srgbClr val="405D1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0" algn="just" eaLnBrk="1" hangingPunct="1">
              <a:lnSpc>
                <a:spcPct val="120000"/>
              </a:lnSpc>
              <a:defRPr/>
            </a:pPr>
            <a:r>
              <a:rPr lang="zh-CN" altLang="en-US" sz="18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货</a:t>
            </a:r>
            <a:endParaRPr lang="en-US" altLang="zh-CN" sz="1800" b="1" dirty="0" smtClean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just" eaLnBrk="1" hangingPunct="1">
              <a:lnSpc>
                <a:spcPct val="120000"/>
              </a:lnSpc>
              <a:defRPr/>
            </a:pPr>
            <a:r>
              <a:rPr lang="zh-CN" altLang="en-US" sz="18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</a:t>
            </a:r>
            <a:endParaRPr lang="en-US" altLang="zh-CN" sz="1800" b="1" dirty="0" smtClean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just" eaLnBrk="1" hangingPunct="1">
              <a:lnSpc>
                <a:spcPct val="120000"/>
              </a:lnSpc>
              <a:defRPr/>
            </a:pPr>
            <a:r>
              <a:rPr lang="zh-CN" altLang="en-US" sz="18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量</a:t>
            </a:r>
            <a:endParaRPr lang="en-US" altLang="zh-CN" sz="18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6" name="Rectangle 134"/>
          <p:cNvSpPr>
            <a:spLocks noChangeArrowheads="1"/>
          </p:cNvSpPr>
          <p:nvPr/>
        </p:nvSpPr>
        <p:spPr bwMode="auto">
          <a:xfrm>
            <a:off x="6836609" y="1643949"/>
            <a:ext cx="450224" cy="10613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kx="-3284103" algn="br" rotWithShape="0">
                    <a:srgbClr val="405D1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0" algn="just" eaLnBrk="1" hangingPunct="1">
              <a:lnSpc>
                <a:spcPct val="120000"/>
              </a:lnSpc>
              <a:defRPr/>
            </a:pPr>
            <a:r>
              <a:rPr lang="zh-CN" altLang="en-US" sz="18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信息量</a:t>
            </a:r>
            <a:endParaRPr lang="en-US" altLang="zh-CN" sz="18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9" name="Picture 3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572072" y="3508747"/>
            <a:ext cx="1234385" cy="1587800"/>
          </a:xfrm>
          <a:prstGeom prst="rect">
            <a:avLst/>
          </a:prstGeom>
        </p:spPr>
      </p:pic>
      <p:pic>
        <p:nvPicPr>
          <p:cNvPr id="47108" name="Picture 4" descr="F:\！2023-2024(1)任务\2 修改PPT\2 通原\! 通原最新版PPT(2023.12.21)\插图\第1章 绪论\补30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730574" y="3623721"/>
            <a:ext cx="937658" cy="1317945"/>
          </a:xfrm>
          <a:prstGeom prst="rect">
            <a:avLst/>
          </a:prstGeom>
          <a:noFill/>
        </p:spPr>
      </p:pic>
      <p:pic>
        <p:nvPicPr>
          <p:cNvPr id="110" name="Picture 3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943672" y="3498113"/>
            <a:ext cx="1532098" cy="1609067"/>
          </a:xfrm>
          <a:prstGeom prst="rect">
            <a:avLst/>
          </a:prstGeom>
        </p:spPr>
      </p:pic>
      <p:pic>
        <p:nvPicPr>
          <p:cNvPr id="47107" name="Picture 3" descr="F:\！2023-2024(1)任务\2 修改PPT\2 通原\! 通原最新版PPT(2023.12.21)\插图\第1章 绪论\补31.JPE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118677" y="3604176"/>
            <a:ext cx="1208235" cy="1384379"/>
          </a:xfrm>
          <a:prstGeom prst="rect">
            <a:avLst/>
          </a:prstGeom>
          <a:noFill/>
        </p:spPr>
      </p:pic>
      <p:pic>
        <p:nvPicPr>
          <p:cNvPr id="111" name="Picture 3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201349" y="3370520"/>
            <a:ext cx="1815596" cy="1761479"/>
          </a:xfrm>
          <a:prstGeom prst="rect">
            <a:avLst/>
          </a:prstGeom>
        </p:spPr>
      </p:pic>
      <p:pic>
        <p:nvPicPr>
          <p:cNvPr id="127" name="图片 126" descr="27.考研数学.jp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380935" y="3496814"/>
            <a:ext cx="1476558" cy="1476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216965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50" advTm="0">
        <p14:switch dir="r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:\Users\jsj\Desktop\素材cnn sccnn.com_2014111795930119rx61_04 [转换].png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4139952" y="0"/>
            <a:ext cx="5004048" cy="3571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C:\Users\jsj\Desktop\素材cnn sccnn.com_2014111795930119rx61_04 [转换].png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 r="-8270"/>
          <a:stretch>
            <a:fillRect/>
          </a:stretch>
        </p:blipFill>
        <p:spPr bwMode="auto">
          <a:xfrm>
            <a:off x="10633" y="2571750"/>
            <a:ext cx="2498024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6" name="矩形 5"/>
          <p:cNvSpPr/>
          <p:nvPr/>
        </p:nvSpPr>
        <p:spPr>
          <a:xfrm>
            <a:off x="0" y="519502"/>
            <a:ext cx="9144000" cy="432702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0" y="476972"/>
            <a:ext cx="9144000" cy="78554"/>
          </a:xfrm>
          <a:prstGeom prst="rect">
            <a:avLst/>
          </a:prstGeom>
          <a:solidFill>
            <a:srgbClr val="E46C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Picture 3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842177" y="923057"/>
            <a:ext cx="2356635" cy="1913178"/>
          </a:xfrm>
          <a:prstGeom prst="rect">
            <a:avLst/>
          </a:prstGeom>
        </p:spPr>
      </p:pic>
      <p:pic>
        <p:nvPicPr>
          <p:cNvPr id="9" name="Picture 3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42540" y="869892"/>
            <a:ext cx="2404161" cy="2005428"/>
          </a:xfrm>
          <a:prstGeom prst="rect">
            <a:avLst/>
          </a:prstGeom>
        </p:spPr>
      </p:pic>
      <p:pic>
        <p:nvPicPr>
          <p:cNvPr id="27" name="图片 26" descr="3.高楼地基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76235" y="1022144"/>
            <a:ext cx="1962495" cy="1672960"/>
          </a:xfrm>
          <a:prstGeom prst="rect">
            <a:avLst/>
          </a:prstGeom>
        </p:spPr>
      </p:pic>
      <p:pic>
        <p:nvPicPr>
          <p:cNvPr id="28" name="图片 27" descr="4.高楼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069552" y="1046644"/>
            <a:ext cx="1914401" cy="1633583"/>
          </a:xfrm>
          <a:prstGeom prst="rect">
            <a:avLst/>
          </a:prstGeom>
        </p:spPr>
      </p:pic>
      <p:pic>
        <p:nvPicPr>
          <p:cNvPr id="29" name="Picture 3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410026" y="1723924"/>
            <a:ext cx="323606" cy="1824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0" name="矩形 29"/>
          <p:cNvSpPr/>
          <p:nvPr/>
        </p:nvSpPr>
        <p:spPr>
          <a:xfrm>
            <a:off x="6524323" y="1622243"/>
            <a:ext cx="1652127" cy="483001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gradFill flip="none" rotWithShape="1">
              <a:gsLst>
                <a:gs pos="0">
                  <a:schemeClr val="bg1">
                    <a:lumMod val="71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</a:ln>
          <a:effectLst>
            <a:innerShdw blurRad="190500" dist="63500" dir="13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>
              <a:solidFill>
                <a:prstClr val="white"/>
              </a:solidFill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6588855" y="1686948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18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专业必修课程</a:t>
            </a:r>
            <a:endParaRPr lang="zh-CN" altLang="en-US" sz="18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1202" name="Picture 2" descr="F:\！2023-2024(1)任务\2 修改PPT\2 通原\! 通原最新版PPT(2023.12.21)\插图\第1章 绪论\补13.jp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761765" y="3141097"/>
            <a:ext cx="2406724" cy="1438656"/>
          </a:xfrm>
          <a:prstGeom prst="rect">
            <a:avLst/>
          </a:prstGeom>
          <a:noFill/>
        </p:spPr>
      </p:pic>
      <p:pic>
        <p:nvPicPr>
          <p:cNvPr id="51203" name="Picture 3" descr="F:\！2023-2024(1)任务\2 修改PPT\2 通原\! 通原最新版PPT(2023.12.21)\插图\第1章 绪论\补12.jp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3548162" y="3071481"/>
            <a:ext cx="1619250" cy="1833563"/>
          </a:xfrm>
          <a:prstGeom prst="rect">
            <a:avLst/>
          </a:prstGeom>
          <a:noFill/>
        </p:spPr>
      </p:pic>
      <p:pic>
        <p:nvPicPr>
          <p:cNvPr id="51204" name="Picture 4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5489950" y="3416380"/>
            <a:ext cx="3352800" cy="628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3" name="矩形 32"/>
          <p:cNvSpPr/>
          <p:nvPr/>
        </p:nvSpPr>
        <p:spPr>
          <a:xfrm>
            <a:off x="5794222" y="4273303"/>
            <a:ext cx="2562970" cy="483001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gradFill flip="none" rotWithShape="1">
              <a:gsLst>
                <a:gs pos="0">
                  <a:schemeClr val="bg1">
                    <a:lumMod val="71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</a:ln>
          <a:effectLst>
            <a:innerShdw blurRad="190500" dist="63500" dir="13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>
              <a:solidFill>
                <a:prstClr val="white"/>
              </a:solidFill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5826855" y="4338008"/>
            <a:ext cx="249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18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对知识的阐述较为抽象</a:t>
            </a:r>
            <a:endParaRPr lang="zh-CN" altLang="en-US" sz="18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590089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50" advTm="0">
        <p14:flip dir="r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:\Users\jsj\Desktop\素材cnn sccnn.com_2014111795930119rx61_04 [转换].png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4139952" y="0"/>
            <a:ext cx="5004048" cy="3571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C:\Users\jsj\Desktop\素材cnn sccnn.com_2014111795930119rx61_04 [转换].png"/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 r="-8270"/>
          <a:stretch>
            <a:fillRect/>
          </a:stretch>
        </p:blipFill>
        <p:spPr bwMode="auto">
          <a:xfrm>
            <a:off x="0" y="2571750"/>
            <a:ext cx="2498024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6" name="矩形 5"/>
          <p:cNvSpPr/>
          <p:nvPr/>
        </p:nvSpPr>
        <p:spPr>
          <a:xfrm>
            <a:off x="0" y="487605"/>
            <a:ext cx="9144000" cy="432702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0" y="476972"/>
            <a:ext cx="9144000" cy="78554"/>
          </a:xfrm>
          <a:prstGeom prst="rect">
            <a:avLst/>
          </a:prstGeom>
          <a:solidFill>
            <a:srgbClr val="E46C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1027" name="Object 3"/>
          <p:cNvGraphicFramePr>
            <a:graphicFrameLocks noChangeAspect="1"/>
          </p:cNvGraphicFramePr>
          <p:nvPr/>
        </p:nvGraphicFramePr>
        <p:xfrm>
          <a:off x="4013466" y="4142021"/>
          <a:ext cx="3976687" cy="958850"/>
        </p:xfrm>
        <a:graphic>
          <a:graphicData uri="http://schemas.openxmlformats.org/presentationml/2006/ole">
            <p:oleObj spid="_x0000_s1027" name="Equation" r:id="rId5" imgW="2895480" imgH="698400" progId="Equation.DSMT4">
              <p:embed/>
            </p:oleObj>
          </a:graphicData>
        </a:graphic>
      </p:graphicFrame>
      <p:grpSp>
        <p:nvGrpSpPr>
          <p:cNvPr id="58" name="组合 57"/>
          <p:cNvGrpSpPr/>
          <p:nvPr/>
        </p:nvGrpSpPr>
        <p:grpSpPr>
          <a:xfrm>
            <a:off x="4207822" y="3125968"/>
            <a:ext cx="3032949" cy="691130"/>
            <a:chOff x="7127272" y="2681303"/>
            <a:chExt cx="4112228" cy="853819"/>
          </a:xfrm>
        </p:grpSpPr>
        <p:sp>
          <p:nvSpPr>
            <p:cNvPr id="59" name="矩形 58"/>
            <p:cNvSpPr/>
            <p:nvPr/>
          </p:nvSpPr>
          <p:spPr>
            <a:xfrm>
              <a:off x="7127272" y="2681303"/>
              <a:ext cx="4112228" cy="853819"/>
            </a:xfrm>
            <a:prstGeom prst="rect">
              <a:avLst/>
            </a:prstGeom>
            <a:solidFill>
              <a:schemeClr val="bg2"/>
            </a:solidFill>
            <a:ln w="25400">
              <a:gradFill flip="none" rotWithShape="1">
                <a:gsLst>
                  <a:gs pos="0">
                    <a:schemeClr val="bg1">
                      <a:lumMod val="71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90500" dist="63500" dir="138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solidFill>
                  <a:prstClr val="white"/>
                </a:solidFill>
              </a:endParaRPr>
            </a:p>
          </p:txBody>
        </p:sp>
        <p:sp>
          <p:nvSpPr>
            <p:cNvPr id="60" name="矩形 47"/>
            <p:cNvSpPr>
              <a:spLocks noChangeArrowheads="1"/>
            </p:cNvSpPr>
            <p:nvPr/>
          </p:nvSpPr>
          <p:spPr bwMode="auto">
            <a:xfrm>
              <a:off x="7152672" y="2795742"/>
              <a:ext cx="3713339" cy="3220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51430" tIns="25715" rIns="51430" bIns="25715">
              <a:spAutoFit/>
            </a:bodyPr>
            <a:lstStyle/>
            <a:p>
              <a:pPr>
                <a:lnSpc>
                  <a:spcPct val="130000"/>
                </a:lnSpc>
                <a:spcBef>
                  <a:spcPct val="0"/>
                </a:spcBef>
              </a:pPr>
              <a:endParaRPr lang="en-US" altLang="zh-CN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</p:grpSp>
      <p:graphicFrame>
        <p:nvGraphicFramePr>
          <p:cNvPr id="1026" name="Object 25"/>
          <p:cNvGraphicFramePr>
            <a:graphicFrameLocks noChangeAspect="1"/>
          </p:cNvGraphicFramePr>
          <p:nvPr/>
        </p:nvGraphicFramePr>
        <p:xfrm>
          <a:off x="4241395" y="3112881"/>
          <a:ext cx="2998787" cy="730250"/>
        </p:xfrm>
        <a:graphic>
          <a:graphicData uri="http://schemas.openxmlformats.org/presentationml/2006/ole">
            <p:oleObj spid="_x0000_s1026" name="Equation" r:id="rId6" imgW="1777680" imgH="431640" progId="Equation.DSMT4">
              <p:embed/>
            </p:oleObj>
          </a:graphicData>
        </a:graphic>
      </p:graphicFrame>
      <p:sp>
        <p:nvSpPr>
          <p:cNvPr id="61" name="Rectangle 134"/>
          <p:cNvSpPr>
            <a:spLocks noChangeArrowheads="1"/>
          </p:cNvSpPr>
          <p:nvPr/>
        </p:nvSpPr>
        <p:spPr bwMode="auto">
          <a:xfrm>
            <a:off x="558579" y="3256360"/>
            <a:ext cx="3683812" cy="4247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kx="-3284103" algn="br" rotWithShape="0">
                    <a:srgbClr val="405D1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20000"/>
              </a:lnSpc>
              <a:defRPr/>
            </a:pPr>
            <a:r>
              <a:rPr lang="zh-CN" altLang="en-US" sz="18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信息量与消息发生的概率成反比：</a:t>
            </a:r>
            <a:endParaRPr lang="en-US" altLang="zh-CN" sz="18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2" name="Picture 3"/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165033" y="1286560"/>
            <a:ext cx="2673320" cy="1796902"/>
          </a:xfrm>
          <a:prstGeom prst="rect">
            <a:avLst/>
          </a:prstGeom>
        </p:spPr>
      </p:pic>
      <p:pic>
        <p:nvPicPr>
          <p:cNvPr id="125" name="图片 124" descr="28.火山爆发.JPE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07040" y="1414148"/>
            <a:ext cx="2232615" cy="1488410"/>
          </a:xfrm>
          <a:prstGeom prst="rect">
            <a:avLst/>
          </a:prstGeom>
        </p:spPr>
      </p:pic>
      <p:pic>
        <p:nvPicPr>
          <p:cNvPr id="63" name="Picture 3"/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886435" y="1392881"/>
            <a:ext cx="3002921" cy="1509828"/>
          </a:xfrm>
          <a:prstGeom prst="rect">
            <a:avLst/>
          </a:prstGeom>
        </p:spPr>
      </p:pic>
      <p:pic>
        <p:nvPicPr>
          <p:cNvPr id="126" name="图片 125" descr="29.日出.jpe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167443" y="1524153"/>
            <a:ext cx="2477389" cy="1229700"/>
          </a:xfrm>
          <a:prstGeom prst="rect">
            <a:avLst/>
          </a:prstGeom>
        </p:spPr>
      </p:pic>
      <p:grpSp>
        <p:nvGrpSpPr>
          <p:cNvPr id="64" name="Group 52"/>
          <p:cNvGrpSpPr>
            <a:grpSpLocks/>
          </p:cNvGrpSpPr>
          <p:nvPr/>
        </p:nvGrpSpPr>
        <p:grpSpPr bwMode="auto">
          <a:xfrm>
            <a:off x="436378" y="811627"/>
            <a:ext cx="311444" cy="299300"/>
            <a:chOff x="0" y="0"/>
            <a:chExt cx="1219200" cy="586868"/>
          </a:xfrm>
        </p:grpSpPr>
        <p:sp>
          <p:nvSpPr>
            <p:cNvPr id="65" name="圆角矩形 44"/>
            <p:cNvSpPr>
              <a:spLocks noChangeArrowheads="1"/>
            </p:cNvSpPr>
            <p:nvPr/>
          </p:nvSpPr>
          <p:spPr bwMode="auto">
            <a:xfrm>
              <a:off x="0" y="0"/>
              <a:ext cx="1219200" cy="586868"/>
            </a:xfrm>
            <a:prstGeom prst="roundRect">
              <a:avLst>
                <a:gd name="adj" fmla="val 10000"/>
              </a:avLst>
            </a:prstGeom>
            <a:gradFill rotWithShape="1">
              <a:gsLst>
                <a:gs pos="0">
                  <a:srgbClr val="FFBFBF"/>
                </a:gs>
                <a:gs pos="51000">
                  <a:srgbClr val="FF3F40"/>
                </a:gs>
                <a:gs pos="100000">
                  <a:srgbClr val="FFBFBF"/>
                </a:gs>
              </a:gsLst>
              <a:lin ang="5400000" scaled="1"/>
            </a:gradFill>
            <a:ln w="9525">
              <a:solidFill>
                <a:srgbClr val="FF3F4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6" name="圆角矩形 45"/>
            <p:cNvSpPr>
              <a:spLocks noChangeArrowheads="1"/>
            </p:cNvSpPr>
            <p:nvPr/>
          </p:nvSpPr>
          <p:spPr bwMode="auto">
            <a:xfrm>
              <a:off x="34925" y="28575"/>
              <a:ext cx="1168400" cy="548768"/>
            </a:xfrm>
            <a:prstGeom prst="roundRect">
              <a:avLst>
                <a:gd name="adj" fmla="val 10000"/>
              </a:avLst>
            </a:prstGeom>
            <a:gradFill rotWithShape="1">
              <a:gsLst>
                <a:gs pos="0">
                  <a:srgbClr val="FF3F40"/>
                </a:gs>
                <a:gs pos="7999">
                  <a:srgbClr val="FF3F40"/>
                </a:gs>
                <a:gs pos="50000">
                  <a:srgbClr val="C00000"/>
                </a:gs>
                <a:gs pos="51656">
                  <a:srgbClr val="C00000"/>
                </a:gs>
                <a:gs pos="98000">
                  <a:srgbClr val="FF3F40"/>
                </a:gs>
                <a:gs pos="100000">
                  <a:srgbClr val="FF7F7F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r>
                <a:rPr lang="en-US" altLang="zh-CN" sz="1600" b="1" i="1" dirty="0" smtClean="0">
                  <a:solidFill>
                    <a:srgbClr val="FFFFFF"/>
                  </a:solidFill>
                  <a:latin typeface="Impact" pitchFamily="34" charset="0"/>
                  <a:ea typeface="微软雅黑" pitchFamily="34" charset="-122"/>
                  <a:sym typeface="Arial" pitchFamily="34" charset="0"/>
                </a:rPr>
                <a:t>1</a:t>
              </a:r>
              <a:endParaRPr lang="zh-CN" altLang="en-US" sz="1600" dirty="0"/>
            </a:p>
          </p:txBody>
        </p:sp>
      </p:grpSp>
      <p:sp>
        <p:nvSpPr>
          <p:cNvPr id="67" name="矩形 1"/>
          <p:cNvSpPr>
            <a:spLocks noChangeArrowheads="1"/>
          </p:cNvSpPr>
          <p:nvPr/>
        </p:nvSpPr>
        <p:spPr bwMode="auto">
          <a:xfrm>
            <a:off x="776167" y="651601"/>
            <a:ext cx="2222213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0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离散消息的信息量</a:t>
            </a:r>
            <a:endParaRPr lang="zh-CN" altLang="zh-CN" sz="20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216965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50" advTm="0">
        <p14:switch dir="r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:\Users\jsj\Desktop\素材cnn sccnn.com_2014111795930119rx61_04 [转换].png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4139952" y="0"/>
            <a:ext cx="5004048" cy="3571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C:\Users\jsj\Desktop\素材cnn sccnn.com_2014111795930119rx61_04 [转换].png"/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 r="-8270"/>
          <a:stretch>
            <a:fillRect/>
          </a:stretch>
        </p:blipFill>
        <p:spPr bwMode="auto">
          <a:xfrm>
            <a:off x="0" y="2571750"/>
            <a:ext cx="2498024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6" name="矩形 5"/>
          <p:cNvSpPr/>
          <p:nvPr/>
        </p:nvSpPr>
        <p:spPr>
          <a:xfrm>
            <a:off x="0" y="466340"/>
            <a:ext cx="9144000" cy="432702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0" y="476972"/>
            <a:ext cx="9144000" cy="78554"/>
          </a:xfrm>
          <a:prstGeom prst="rect">
            <a:avLst/>
          </a:prstGeom>
          <a:solidFill>
            <a:srgbClr val="E46C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" name="组合 51"/>
          <p:cNvGrpSpPr/>
          <p:nvPr/>
        </p:nvGrpSpPr>
        <p:grpSpPr>
          <a:xfrm>
            <a:off x="486434" y="1020734"/>
            <a:ext cx="7126478" cy="510362"/>
            <a:chOff x="7127272" y="2681303"/>
            <a:chExt cx="4112228" cy="853819"/>
          </a:xfrm>
        </p:grpSpPr>
        <p:sp>
          <p:nvSpPr>
            <p:cNvPr id="53" name="矩形 52"/>
            <p:cNvSpPr/>
            <p:nvPr/>
          </p:nvSpPr>
          <p:spPr>
            <a:xfrm>
              <a:off x="7127272" y="2681303"/>
              <a:ext cx="4112228" cy="853819"/>
            </a:xfrm>
            <a:prstGeom prst="rect">
              <a:avLst/>
            </a:prstGeom>
            <a:solidFill>
              <a:schemeClr val="bg2"/>
            </a:solidFill>
            <a:ln w="25400">
              <a:gradFill flip="none" rotWithShape="1">
                <a:gsLst>
                  <a:gs pos="0">
                    <a:schemeClr val="bg1">
                      <a:lumMod val="71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90500" dist="63500" dir="138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solidFill>
                  <a:prstClr val="white"/>
                </a:solidFill>
              </a:endParaRPr>
            </a:p>
          </p:txBody>
        </p:sp>
        <p:sp>
          <p:nvSpPr>
            <p:cNvPr id="54" name="矩形 47"/>
            <p:cNvSpPr>
              <a:spLocks noChangeArrowheads="1"/>
            </p:cNvSpPr>
            <p:nvPr/>
          </p:nvSpPr>
          <p:spPr bwMode="auto">
            <a:xfrm>
              <a:off x="7152672" y="2795742"/>
              <a:ext cx="3713339" cy="3220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51430" tIns="25715" rIns="51430" bIns="25715">
              <a:spAutoFit/>
            </a:bodyPr>
            <a:lstStyle/>
            <a:p>
              <a:pPr>
                <a:lnSpc>
                  <a:spcPct val="130000"/>
                </a:lnSpc>
                <a:spcBef>
                  <a:spcPct val="0"/>
                </a:spcBef>
              </a:pPr>
              <a:endParaRPr lang="en-US" altLang="zh-CN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</p:grpSp>
      <p:sp>
        <p:nvSpPr>
          <p:cNvPr id="29" name="TextBox 9"/>
          <p:cNvSpPr txBox="1"/>
          <p:nvPr/>
        </p:nvSpPr>
        <p:spPr>
          <a:xfrm>
            <a:off x="467833" y="1115222"/>
            <a:ext cx="71663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设英文字母</a:t>
            </a:r>
            <a:r>
              <a:rPr lang="en-US" altLang="zh-CN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</a:t>
            </a:r>
            <a:r>
              <a:rPr lang="zh-CN" altLang="en-US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出现的概率为</a:t>
            </a:r>
            <a:r>
              <a:rPr lang="en-US" altLang="zh-CN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0.105</a:t>
            </a:r>
            <a:r>
              <a:rPr lang="zh-CN" altLang="en-US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zh-CN" altLang="en-US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出现的概率为</a:t>
            </a:r>
            <a:r>
              <a:rPr lang="en-US" altLang="zh-CN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0.002.</a:t>
            </a:r>
            <a:r>
              <a:rPr lang="zh-CN" altLang="en-US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试求</a:t>
            </a:r>
            <a:r>
              <a:rPr lang="en-US" altLang="zh-CN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</a:t>
            </a:r>
            <a:r>
              <a:rPr lang="zh-CN" altLang="en-US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及</a:t>
            </a:r>
            <a:r>
              <a:rPr lang="en-US" altLang="zh-CN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zh-CN" altLang="en-US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的信息量？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39943" name="Object 7"/>
          <p:cNvGraphicFramePr>
            <a:graphicFrameLocks noChangeAspect="1"/>
          </p:cNvGraphicFramePr>
          <p:nvPr/>
        </p:nvGraphicFramePr>
        <p:xfrm>
          <a:off x="1316831" y="1913840"/>
          <a:ext cx="6142426" cy="805564"/>
        </p:xfrm>
        <a:graphic>
          <a:graphicData uri="http://schemas.openxmlformats.org/presentationml/2006/ole">
            <p:oleObj spid="_x0000_s39943" name="Equation" r:id="rId5" imgW="3873240" imgH="507960" progId="Equation.DSMT4">
              <p:embed/>
            </p:oleObj>
          </a:graphicData>
        </a:graphic>
      </p:graphicFrame>
    </p:spTree>
    <p:extLst>
      <p:ext uri="{BB962C8B-B14F-4D97-AF65-F5344CB8AC3E}">
        <p14:creationId xmlns:p14="http://schemas.microsoft.com/office/powerpoint/2010/main" xmlns="" val="24482424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50" advTm="0">
        <p14:flip dir="r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:\Users\jsj\Desktop\素材cnn sccnn.com_2014111795930119rx61_04 [转换].png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4139952" y="0"/>
            <a:ext cx="5004048" cy="3571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C:\Users\jsj\Desktop\素材cnn sccnn.com_2014111795930119rx61_04 [转换].png"/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 r="-8270"/>
          <a:stretch>
            <a:fillRect/>
          </a:stretch>
        </p:blipFill>
        <p:spPr bwMode="auto">
          <a:xfrm>
            <a:off x="0" y="2571750"/>
            <a:ext cx="2498024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6" name="矩形 5"/>
          <p:cNvSpPr/>
          <p:nvPr/>
        </p:nvSpPr>
        <p:spPr>
          <a:xfrm>
            <a:off x="0" y="434440"/>
            <a:ext cx="9144000" cy="432702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0" y="476972"/>
            <a:ext cx="9144000" cy="78554"/>
          </a:xfrm>
          <a:prstGeom prst="rect">
            <a:avLst/>
          </a:prstGeom>
          <a:solidFill>
            <a:srgbClr val="E46C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8" name="图片 87" descr="31.年脑打字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625200" y="786811"/>
            <a:ext cx="1908120" cy="1703386"/>
          </a:xfrm>
          <a:prstGeom prst="rect">
            <a:avLst/>
          </a:prstGeom>
        </p:spPr>
      </p:pic>
      <p:pic>
        <p:nvPicPr>
          <p:cNvPr id="89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150985" y="1605518"/>
            <a:ext cx="323606" cy="1824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0" name="Rectangle 134"/>
          <p:cNvSpPr>
            <a:spLocks noChangeArrowheads="1"/>
          </p:cNvSpPr>
          <p:nvPr/>
        </p:nvSpPr>
        <p:spPr bwMode="auto">
          <a:xfrm>
            <a:off x="5715297" y="1416536"/>
            <a:ext cx="2843888" cy="5078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kx="-3284103" algn="br" rotWithShape="0">
                    <a:srgbClr val="405D1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50000"/>
              </a:lnSpc>
              <a:defRPr/>
            </a:pPr>
            <a:r>
              <a:rPr lang="zh-CN" altLang="en-US" sz="18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这段文章包含多少信息量？</a:t>
            </a:r>
            <a:endParaRPr lang="en-US" altLang="zh-CN" sz="18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7" name="Rectangle 134"/>
          <p:cNvSpPr>
            <a:spLocks noChangeArrowheads="1"/>
          </p:cNvSpPr>
          <p:nvPr/>
        </p:nvSpPr>
        <p:spPr bwMode="auto">
          <a:xfrm>
            <a:off x="469697" y="2815215"/>
            <a:ext cx="4240533" cy="4247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kx="-3284103" algn="br" rotWithShape="0">
                    <a:srgbClr val="405D1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20000"/>
              </a:lnSpc>
              <a:defRPr/>
            </a:pPr>
            <a:r>
              <a:rPr lang="zh-CN" altLang="en-US" sz="18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熵：每个符号所含信息量的</a:t>
            </a:r>
            <a:r>
              <a:rPr lang="zh-CN" altLang="en-US" sz="18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统计</a:t>
            </a:r>
            <a:r>
              <a:rPr lang="zh-CN" altLang="en-US" sz="18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平均值。</a:t>
            </a:r>
            <a:endParaRPr lang="en-US" altLang="zh-CN" sz="18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8" name="Picture 3"/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27312" y="839999"/>
            <a:ext cx="2530545" cy="1658654"/>
          </a:xfrm>
          <a:prstGeom prst="rect">
            <a:avLst/>
          </a:prstGeom>
        </p:spPr>
      </p:pic>
      <p:pic>
        <p:nvPicPr>
          <p:cNvPr id="87" name="图片 86" descr="30.用键盘打字.jp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47039" y="973292"/>
            <a:ext cx="2108819" cy="1405879"/>
          </a:xfrm>
          <a:prstGeom prst="rect">
            <a:avLst/>
          </a:prstGeom>
        </p:spPr>
      </p:pic>
      <p:sp>
        <p:nvSpPr>
          <p:cNvPr id="99" name="矩形 23"/>
          <p:cNvSpPr>
            <a:spLocks noChangeAspect="1" noChangeArrowheads="1"/>
          </p:cNvSpPr>
          <p:nvPr/>
        </p:nvSpPr>
        <p:spPr bwMode="auto">
          <a:xfrm>
            <a:off x="488196" y="2806490"/>
            <a:ext cx="4307093" cy="404035"/>
          </a:xfrm>
          <a:prstGeom prst="rect">
            <a:avLst/>
          </a:prstGeom>
          <a:noFill/>
          <a:ln w="9525">
            <a:solidFill>
              <a:srgbClr val="0883C8"/>
            </a:solidFill>
            <a:prstDash val="dash"/>
            <a:miter lim="800000"/>
            <a:headEnd/>
            <a:tailEnd/>
          </a:ln>
        </p:spPr>
        <p:txBody>
          <a:bodyPr anchor="ctr"/>
          <a:lstStyle/>
          <a:p>
            <a:pPr algn="ctr"/>
            <a:endParaRPr lang="zh-CN" altLang="en-US"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2053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2052" name="Object 4"/>
          <p:cNvGraphicFramePr>
            <a:graphicFrameLocks noChangeAspect="1"/>
          </p:cNvGraphicFramePr>
          <p:nvPr/>
        </p:nvGraphicFramePr>
        <p:xfrm>
          <a:off x="2731561" y="3527351"/>
          <a:ext cx="4254032" cy="1442208"/>
        </p:xfrm>
        <a:graphic>
          <a:graphicData uri="http://schemas.openxmlformats.org/presentationml/2006/ole">
            <p:oleObj spid="_x0000_s2052" name="Equation" r:id="rId9" imgW="2793960" imgH="939600" progId="Equation.DSMT4">
              <p:embed/>
            </p:oleObj>
          </a:graphicData>
        </a:graphic>
      </p:graphicFrame>
      <p:graphicFrame>
        <p:nvGraphicFramePr>
          <p:cNvPr id="2" name="Object 5"/>
          <p:cNvGraphicFramePr>
            <a:graphicFrameLocks noChangeAspect="1"/>
          </p:cNvGraphicFramePr>
          <p:nvPr/>
        </p:nvGraphicFramePr>
        <p:xfrm>
          <a:off x="5466775" y="2790014"/>
          <a:ext cx="1274266" cy="417032"/>
        </p:xfrm>
        <a:graphic>
          <a:graphicData uri="http://schemas.openxmlformats.org/presentationml/2006/ole">
            <p:oleObj spid="_x0000_s2053" name="Equation" r:id="rId10" imgW="698400" imgH="228600" progId="Equation.DSMT4">
              <p:embed/>
            </p:oleObj>
          </a:graphicData>
        </a:graphic>
      </p:graphicFrame>
      <p:pic>
        <p:nvPicPr>
          <p:cNvPr id="26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011714" y="2913336"/>
            <a:ext cx="323606" cy="1824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7" name="Rectangle 134"/>
          <p:cNvSpPr>
            <a:spLocks noChangeArrowheads="1"/>
          </p:cNvSpPr>
          <p:nvPr/>
        </p:nvSpPr>
        <p:spPr bwMode="auto">
          <a:xfrm>
            <a:off x="4474826" y="4377749"/>
            <a:ext cx="331884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kx="-3284103" algn="br" rotWithShape="0">
                    <a:srgbClr val="405D1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50000"/>
              </a:lnSpc>
              <a:defRPr/>
            </a:pPr>
            <a:r>
              <a:rPr lang="zh-CN" altLang="en-US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键盘：</a:t>
            </a:r>
            <a:r>
              <a:rPr lang="en-US" altLang="zh-CN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p(A)=0.058</a:t>
            </a:r>
            <a:r>
              <a:rPr lang="zh-CN" altLang="en-US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p(z)=0.019</a:t>
            </a:r>
            <a:endParaRPr lang="en-US" altLang="zh-CN" sz="16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216965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50" advTm="0">
        <p14:switch dir="r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:\Users\jsj\Desktop\素材cnn sccnn.com_2014111795930119rx61_04 [转换].png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4139952" y="0"/>
            <a:ext cx="5004048" cy="3571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C:\Users\jsj\Desktop\素材cnn sccnn.com_2014111795930119rx61_04 [转换].png"/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 r="-8270"/>
          <a:stretch>
            <a:fillRect/>
          </a:stretch>
        </p:blipFill>
        <p:spPr bwMode="auto">
          <a:xfrm>
            <a:off x="10633" y="2571750"/>
            <a:ext cx="2498024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6" name="矩形 5"/>
          <p:cNvSpPr/>
          <p:nvPr/>
        </p:nvSpPr>
        <p:spPr>
          <a:xfrm>
            <a:off x="0" y="476972"/>
            <a:ext cx="9144000" cy="432702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0" y="476972"/>
            <a:ext cx="9144000" cy="78554"/>
          </a:xfrm>
          <a:prstGeom prst="rect">
            <a:avLst/>
          </a:prstGeom>
          <a:solidFill>
            <a:srgbClr val="E46C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9" name="Object 3"/>
          <p:cNvGraphicFramePr>
            <a:graphicFrameLocks noChangeAspect="1"/>
          </p:cNvGraphicFramePr>
          <p:nvPr/>
        </p:nvGraphicFramePr>
        <p:xfrm>
          <a:off x="2864582" y="3657600"/>
          <a:ext cx="2309812" cy="355600"/>
        </p:xfrm>
        <a:graphic>
          <a:graphicData uri="http://schemas.openxmlformats.org/presentationml/2006/ole">
            <p:oleObj spid="_x0000_s62466" name="Equation" r:id="rId5" imgW="1485720" imgH="228600" progId="Equation.DSMT4">
              <p:embed/>
            </p:oleObj>
          </a:graphicData>
        </a:graphic>
      </p:graphicFrame>
      <p:sp>
        <p:nvSpPr>
          <p:cNvPr id="10" name="Rectangle 134"/>
          <p:cNvSpPr>
            <a:spLocks noChangeArrowheads="1"/>
          </p:cNvSpPr>
          <p:nvPr/>
        </p:nvSpPr>
        <p:spPr bwMode="auto">
          <a:xfrm>
            <a:off x="1706901" y="3608496"/>
            <a:ext cx="1174592" cy="4247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kx="-3284103" algn="br" rotWithShape="0">
                    <a:srgbClr val="405D1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20000"/>
              </a:lnSpc>
              <a:defRPr/>
            </a:pPr>
            <a:r>
              <a:rPr lang="zh-CN" altLang="en-US" sz="18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等概分布</a:t>
            </a:r>
            <a:endParaRPr lang="en-US" altLang="zh-CN" sz="18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2974505" y="850598"/>
            <a:ext cx="4106837" cy="691130"/>
            <a:chOff x="7127272" y="2681303"/>
            <a:chExt cx="4112228" cy="853819"/>
          </a:xfrm>
        </p:grpSpPr>
        <p:sp>
          <p:nvSpPr>
            <p:cNvPr id="12" name="矩形 11"/>
            <p:cNvSpPr/>
            <p:nvPr/>
          </p:nvSpPr>
          <p:spPr>
            <a:xfrm>
              <a:off x="7127272" y="2681303"/>
              <a:ext cx="4112228" cy="853819"/>
            </a:xfrm>
            <a:prstGeom prst="rect">
              <a:avLst/>
            </a:prstGeom>
            <a:solidFill>
              <a:schemeClr val="bg2"/>
            </a:solidFill>
            <a:ln w="25400">
              <a:gradFill flip="none" rotWithShape="1">
                <a:gsLst>
                  <a:gs pos="0">
                    <a:schemeClr val="bg1">
                      <a:lumMod val="71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90500" dist="63500" dir="138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solidFill>
                  <a:prstClr val="white"/>
                </a:solidFill>
              </a:endParaRPr>
            </a:p>
          </p:txBody>
        </p:sp>
        <p:sp>
          <p:nvSpPr>
            <p:cNvPr id="13" name="矩形 47"/>
            <p:cNvSpPr>
              <a:spLocks noChangeArrowheads="1"/>
            </p:cNvSpPr>
            <p:nvPr/>
          </p:nvSpPr>
          <p:spPr bwMode="auto">
            <a:xfrm>
              <a:off x="7152672" y="2795742"/>
              <a:ext cx="3713339" cy="3220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51430" tIns="25715" rIns="51430" bIns="25715">
              <a:spAutoFit/>
            </a:bodyPr>
            <a:lstStyle/>
            <a:p>
              <a:pPr>
                <a:lnSpc>
                  <a:spcPct val="130000"/>
                </a:lnSpc>
                <a:spcBef>
                  <a:spcPct val="0"/>
                </a:spcBef>
              </a:pPr>
              <a:endParaRPr lang="en-US" altLang="zh-CN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</p:grpSp>
      <p:graphicFrame>
        <p:nvGraphicFramePr>
          <p:cNvPr id="14" name="Object 2"/>
          <p:cNvGraphicFramePr>
            <a:graphicFrameLocks noChangeAspect="1"/>
          </p:cNvGraphicFramePr>
          <p:nvPr/>
        </p:nvGraphicFramePr>
        <p:xfrm>
          <a:off x="3110481" y="861232"/>
          <a:ext cx="3852804" cy="671771"/>
        </p:xfrm>
        <a:graphic>
          <a:graphicData uri="http://schemas.openxmlformats.org/presentationml/2006/ole">
            <p:oleObj spid="_x0000_s62467" name="Equation" r:id="rId6" imgW="2476440" imgH="431640" progId="Equation.DSMT4">
              <p:embed/>
            </p:oleObj>
          </a:graphicData>
        </a:graphic>
      </p:graphicFrame>
      <p:sp>
        <p:nvSpPr>
          <p:cNvPr id="15" name="矩形 14"/>
          <p:cNvSpPr/>
          <p:nvPr/>
        </p:nvSpPr>
        <p:spPr>
          <a:xfrm>
            <a:off x="1689551" y="971557"/>
            <a:ext cx="1107996" cy="39658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20000"/>
              </a:lnSpc>
              <a:defRPr/>
            </a:pPr>
            <a:r>
              <a:rPr lang="zh-CN" altLang="en-US" sz="18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统计独立</a:t>
            </a:r>
            <a:endParaRPr lang="en-US" altLang="zh-CN" sz="18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129523" y="4249943"/>
            <a:ext cx="3251103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  <a:defRPr/>
            </a:pPr>
            <a:r>
              <a:rPr lang="zh-CN" altLang="en-US" sz="18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统计不独立对熵有什么影响？</a:t>
            </a:r>
            <a:endParaRPr lang="en-US" altLang="zh-CN" sz="1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矩形 23"/>
          <p:cNvSpPr>
            <a:spLocks noChangeAspect="1" noChangeArrowheads="1"/>
          </p:cNvSpPr>
          <p:nvPr/>
        </p:nvSpPr>
        <p:spPr bwMode="auto">
          <a:xfrm>
            <a:off x="1076579" y="4245450"/>
            <a:ext cx="3208355" cy="422268"/>
          </a:xfrm>
          <a:prstGeom prst="rect">
            <a:avLst/>
          </a:prstGeom>
          <a:noFill/>
          <a:ln w="9525">
            <a:solidFill>
              <a:srgbClr val="0883C8"/>
            </a:solidFill>
            <a:prstDash val="dash"/>
            <a:miter lim="800000"/>
            <a:headEnd/>
            <a:tailEnd/>
          </a:ln>
        </p:spPr>
        <p:txBody>
          <a:bodyPr anchor="ctr"/>
          <a:lstStyle/>
          <a:p>
            <a:pPr algn="ctr"/>
            <a:endParaRPr lang="zh-CN" altLang="en-US">
              <a:latin typeface="宋体" pitchFamily="2" charset="-122"/>
              <a:sym typeface="宋体" pitchFamily="2" charset="-122"/>
            </a:endParaRPr>
          </a:p>
        </p:txBody>
      </p:sp>
      <p:graphicFrame>
        <p:nvGraphicFramePr>
          <p:cNvPr id="62468" name="Object 4"/>
          <p:cNvGraphicFramePr>
            <a:graphicFrameLocks noChangeAspect="1"/>
          </p:cNvGraphicFramePr>
          <p:nvPr/>
        </p:nvGraphicFramePr>
        <p:xfrm>
          <a:off x="1090705" y="1780858"/>
          <a:ext cx="6883695" cy="1711201"/>
        </p:xfrm>
        <a:graphic>
          <a:graphicData uri="http://schemas.openxmlformats.org/presentationml/2006/ole">
            <p:oleObj spid="_x0000_s62468" name="Equation" r:id="rId7" imgW="4495680" imgH="1117440" progId="Equation.DSMT4">
              <p:embed/>
            </p:oleObj>
          </a:graphicData>
        </a:graphic>
      </p:graphicFrame>
      <p:sp>
        <p:nvSpPr>
          <p:cNvPr id="18" name="矩形 23"/>
          <p:cNvSpPr>
            <a:spLocks noChangeAspect="1" noChangeArrowheads="1"/>
          </p:cNvSpPr>
          <p:nvPr/>
        </p:nvSpPr>
        <p:spPr bwMode="auto">
          <a:xfrm>
            <a:off x="1733137" y="3600375"/>
            <a:ext cx="3512305" cy="422268"/>
          </a:xfrm>
          <a:prstGeom prst="rect">
            <a:avLst/>
          </a:prstGeom>
          <a:noFill/>
          <a:ln w="9525">
            <a:solidFill>
              <a:srgbClr val="0883C8"/>
            </a:solidFill>
            <a:prstDash val="dash"/>
            <a:miter lim="800000"/>
            <a:headEnd/>
            <a:tailEnd/>
          </a:ln>
        </p:spPr>
        <p:txBody>
          <a:bodyPr anchor="ctr"/>
          <a:lstStyle/>
          <a:p>
            <a:pPr algn="ctr"/>
            <a:endParaRPr lang="zh-CN" altLang="en-US">
              <a:latin typeface="宋体" pitchFamily="2" charset="-122"/>
              <a:sym typeface="宋体" pitchFamily="2" charset="-122"/>
            </a:endParaRPr>
          </a:p>
        </p:txBody>
      </p:sp>
      <p:pic>
        <p:nvPicPr>
          <p:cNvPr id="62469" name="Picture 5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633645" y="3564787"/>
            <a:ext cx="2257425" cy="1352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3590089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50" advTm="0">
        <p14:flip dir="r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:\Users\jsj\Desktop\素材cnn sccnn.com_2014111795930119rx61_04 [转换].png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4139952" y="0"/>
            <a:ext cx="5004048" cy="3571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C:\Users\jsj\Desktop\素材cnn sccnn.com_2014111795930119rx61_04 [转换].png"/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 r="-8270"/>
          <a:stretch>
            <a:fillRect/>
          </a:stretch>
        </p:blipFill>
        <p:spPr bwMode="auto">
          <a:xfrm>
            <a:off x="10633" y="2571750"/>
            <a:ext cx="2498024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6" name="矩形 5"/>
          <p:cNvSpPr/>
          <p:nvPr/>
        </p:nvSpPr>
        <p:spPr>
          <a:xfrm>
            <a:off x="0" y="476972"/>
            <a:ext cx="9144000" cy="432702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0" y="476972"/>
            <a:ext cx="9144000" cy="78554"/>
          </a:xfrm>
          <a:prstGeom prst="rect">
            <a:avLst/>
          </a:prstGeom>
          <a:solidFill>
            <a:srgbClr val="E46C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374283" y="843965"/>
            <a:ext cx="5418471" cy="39658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20000"/>
              </a:lnSpc>
              <a:defRPr/>
            </a:pPr>
            <a:r>
              <a:rPr lang="zh-CN" altLang="en-US" sz="18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二进制系统</a:t>
            </a:r>
            <a:r>
              <a:rPr lang="en-US" altLang="zh-CN" sz="18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sz="18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出现的概率为</a:t>
            </a:r>
            <a:r>
              <a:rPr lang="en-US" altLang="zh-CN" sz="18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zh-CN" altLang="en-US" sz="18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而</a:t>
            </a:r>
            <a:r>
              <a:rPr lang="en-US" altLang="zh-CN" sz="18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8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出现的概率为</a:t>
            </a:r>
            <a:r>
              <a:rPr lang="en-US" altLang="zh-CN" sz="18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(1-P):</a:t>
            </a:r>
            <a:endParaRPr lang="en-US" altLang="zh-CN" sz="18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63490" name="Object 2"/>
          <p:cNvGraphicFramePr>
            <a:graphicFrameLocks noChangeAspect="1"/>
          </p:cNvGraphicFramePr>
          <p:nvPr/>
        </p:nvGraphicFramePr>
        <p:xfrm>
          <a:off x="1247987" y="1531095"/>
          <a:ext cx="6783922" cy="2705838"/>
        </p:xfrm>
        <a:graphic>
          <a:graphicData uri="http://schemas.openxmlformats.org/presentationml/2006/ole">
            <p:oleObj spid="_x0000_s63490" name="Equation" r:id="rId5" imgW="4457520" imgH="1777680" progId="Equation.DSMT4">
              <p:embed/>
            </p:oleObj>
          </a:graphicData>
        </a:graphic>
      </p:graphicFrame>
    </p:spTree>
    <p:extLst>
      <p:ext uri="{BB962C8B-B14F-4D97-AF65-F5344CB8AC3E}">
        <p14:creationId xmlns:p14="http://schemas.microsoft.com/office/powerpoint/2010/main" xmlns="" val="3590089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50" advTm="0">
        <p14:flip dir="r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:\Users\jsj\Desktop\素材cnn sccnn.com_2014111795930119rx61_04 [转换].png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4139952" y="0"/>
            <a:ext cx="5004048" cy="3571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C:\Users\jsj\Desktop\素材cnn sccnn.com_2014111795930119rx61_04 [转换].png"/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 r="-8270"/>
          <a:stretch>
            <a:fillRect/>
          </a:stretch>
        </p:blipFill>
        <p:spPr bwMode="auto">
          <a:xfrm>
            <a:off x="0" y="2571750"/>
            <a:ext cx="2498024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6" name="矩形 5"/>
          <p:cNvSpPr/>
          <p:nvPr/>
        </p:nvSpPr>
        <p:spPr>
          <a:xfrm>
            <a:off x="0" y="466340"/>
            <a:ext cx="9144000" cy="432702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0" y="476972"/>
            <a:ext cx="9144000" cy="78554"/>
          </a:xfrm>
          <a:prstGeom prst="rect">
            <a:avLst/>
          </a:prstGeom>
          <a:solidFill>
            <a:srgbClr val="E46C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51"/>
          <p:cNvGrpSpPr/>
          <p:nvPr/>
        </p:nvGrpSpPr>
        <p:grpSpPr>
          <a:xfrm>
            <a:off x="603396" y="839972"/>
            <a:ext cx="7477347" cy="733647"/>
            <a:chOff x="7127272" y="2681303"/>
            <a:chExt cx="4112228" cy="853819"/>
          </a:xfrm>
        </p:grpSpPr>
        <p:sp>
          <p:nvSpPr>
            <p:cNvPr id="53" name="矩形 52"/>
            <p:cNvSpPr/>
            <p:nvPr/>
          </p:nvSpPr>
          <p:spPr>
            <a:xfrm>
              <a:off x="7127272" y="2681303"/>
              <a:ext cx="4112228" cy="853819"/>
            </a:xfrm>
            <a:prstGeom prst="rect">
              <a:avLst/>
            </a:prstGeom>
            <a:solidFill>
              <a:schemeClr val="bg2"/>
            </a:solidFill>
            <a:ln w="25400">
              <a:gradFill flip="none" rotWithShape="1">
                <a:gsLst>
                  <a:gs pos="0">
                    <a:schemeClr val="bg1">
                      <a:lumMod val="71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90500" dist="63500" dir="138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solidFill>
                  <a:prstClr val="white"/>
                </a:solidFill>
              </a:endParaRPr>
            </a:p>
          </p:txBody>
        </p:sp>
        <p:sp>
          <p:nvSpPr>
            <p:cNvPr id="54" name="矩形 47"/>
            <p:cNvSpPr>
              <a:spLocks noChangeArrowheads="1"/>
            </p:cNvSpPr>
            <p:nvPr/>
          </p:nvSpPr>
          <p:spPr bwMode="auto">
            <a:xfrm>
              <a:off x="7152672" y="2795742"/>
              <a:ext cx="3713339" cy="3220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51430" tIns="25715" rIns="51430" bIns="25715">
              <a:spAutoFit/>
            </a:bodyPr>
            <a:lstStyle/>
            <a:p>
              <a:pPr>
                <a:lnSpc>
                  <a:spcPct val="130000"/>
                </a:lnSpc>
                <a:spcBef>
                  <a:spcPct val="0"/>
                </a:spcBef>
              </a:pPr>
              <a:endParaRPr lang="en-US" altLang="zh-CN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</p:grpSp>
      <p:sp>
        <p:nvSpPr>
          <p:cNvPr id="29" name="TextBox 9"/>
          <p:cNvSpPr txBox="1"/>
          <p:nvPr/>
        </p:nvSpPr>
        <p:spPr>
          <a:xfrm>
            <a:off x="637954" y="891930"/>
            <a:ext cx="7357730" cy="623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某信源的符号集由</a:t>
            </a:r>
            <a:r>
              <a:rPr lang="en-US" altLang="zh-CN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zh-CN" altLang="en-US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zh-CN" altLang="en-US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lang="zh-CN" altLang="en-US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</a:t>
            </a:r>
            <a:r>
              <a:rPr lang="zh-CN" altLang="en-US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组成，设每一符号独立出现，概率分别为</a:t>
            </a:r>
            <a:r>
              <a:rPr lang="en-US" altLang="zh-CN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1/4</a:t>
            </a:r>
            <a:r>
              <a:rPr lang="zh-CN" altLang="en-US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endParaRPr lang="en-US" altLang="zh-CN" sz="1600" b="1" dirty="0" smtClean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1/8</a:t>
            </a:r>
            <a:r>
              <a:rPr lang="zh-CN" altLang="en-US" sz="14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4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1/8</a:t>
            </a:r>
            <a:r>
              <a:rPr lang="zh-CN" altLang="en-US" sz="14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4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3/16</a:t>
            </a:r>
            <a:r>
              <a:rPr lang="zh-CN" altLang="en-US" sz="14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4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5/16</a:t>
            </a:r>
            <a:r>
              <a:rPr lang="zh-CN" altLang="en-US" sz="14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。试求该信息源符号的平均信息量？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40962" name="Object 2"/>
          <p:cNvGraphicFramePr>
            <a:graphicFrameLocks noChangeAspect="1"/>
          </p:cNvGraphicFramePr>
          <p:nvPr/>
        </p:nvGraphicFramePr>
        <p:xfrm>
          <a:off x="1370853" y="1813140"/>
          <a:ext cx="6202893" cy="1684965"/>
        </p:xfrm>
        <a:graphic>
          <a:graphicData uri="http://schemas.openxmlformats.org/presentationml/2006/ole">
            <p:oleObj spid="_x0000_s40962" name="Equation" r:id="rId5" imgW="4254480" imgH="1155600" progId="Equation.DSMT4">
              <p:embed/>
            </p:oleObj>
          </a:graphicData>
        </a:graphic>
      </p:graphicFrame>
    </p:spTree>
    <p:extLst>
      <p:ext uri="{BB962C8B-B14F-4D97-AF65-F5344CB8AC3E}">
        <p14:creationId xmlns:p14="http://schemas.microsoft.com/office/powerpoint/2010/main" xmlns="" val="24482424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50" advTm="0">
        <p14:flip dir="r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:\Users\jsj\Desktop\素材cnn sccnn.com_2014111795930119rx61_04 [转换].png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4139952" y="0"/>
            <a:ext cx="5004048" cy="3571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C:\Users\jsj\Desktop\素材cnn sccnn.com_2014111795930119rx61_04 [转换].png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 r="-8270"/>
          <a:stretch>
            <a:fillRect/>
          </a:stretch>
        </p:blipFill>
        <p:spPr bwMode="auto">
          <a:xfrm>
            <a:off x="10633" y="2571750"/>
            <a:ext cx="2498024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6" name="矩形 5"/>
          <p:cNvSpPr/>
          <p:nvPr/>
        </p:nvSpPr>
        <p:spPr>
          <a:xfrm>
            <a:off x="0" y="476972"/>
            <a:ext cx="9144000" cy="432702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0" y="476972"/>
            <a:ext cx="9144000" cy="78554"/>
          </a:xfrm>
          <a:prstGeom prst="rect">
            <a:avLst/>
          </a:prstGeom>
          <a:solidFill>
            <a:srgbClr val="E46C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" name="组合 51"/>
          <p:cNvGrpSpPr/>
          <p:nvPr/>
        </p:nvGrpSpPr>
        <p:grpSpPr>
          <a:xfrm>
            <a:off x="603396" y="839972"/>
            <a:ext cx="7477347" cy="733647"/>
            <a:chOff x="7127272" y="2681303"/>
            <a:chExt cx="4112228" cy="853819"/>
          </a:xfrm>
        </p:grpSpPr>
        <p:sp>
          <p:nvSpPr>
            <p:cNvPr id="9" name="矩形 8"/>
            <p:cNvSpPr/>
            <p:nvPr/>
          </p:nvSpPr>
          <p:spPr>
            <a:xfrm>
              <a:off x="7127272" y="2681303"/>
              <a:ext cx="4112228" cy="853819"/>
            </a:xfrm>
            <a:prstGeom prst="rect">
              <a:avLst/>
            </a:prstGeom>
            <a:solidFill>
              <a:schemeClr val="bg2"/>
            </a:solidFill>
            <a:ln w="25400">
              <a:gradFill flip="none" rotWithShape="1">
                <a:gsLst>
                  <a:gs pos="0">
                    <a:schemeClr val="bg1">
                      <a:lumMod val="71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90500" dist="63500" dir="138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solidFill>
                  <a:prstClr val="white"/>
                </a:solidFill>
              </a:endParaRPr>
            </a:p>
          </p:txBody>
        </p:sp>
        <p:sp>
          <p:nvSpPr>
            <p:cNvPr id="10" name="矩形 47"/>
            <p:cNvSpPr>
              <a:spLocks noChangeArrowheads="1"/>
            </p:cNvSpPr>
            <p:nvPr/>
          </p:nvSpPr>
          <p:spPr bwMode="auto">
            <a:xfrm>
              <a:off x="7152672" y="2795742"/>
              <a:ext cx="3713339" cy="3220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51430" tIns="25715" rIns="51430" bIns="25715">
              <a:spAutoFit/>
            </a:bodyPr>
            <a:lstStyle/>
            <a:p>
              <a:pPr>
                <a:lnSpc>
                  <a:spcPct val="130000"/>
                </a:lnSpc>
                <a:spcBef>
                  <a:spcPct val="0"/>
                </a:spcBef>
              </a:pPr>
              <a:endParaRPr lang="en-US" altLang="zh-CN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</p:grpSp>
      <p:sp>
        <p:nvSpPr>
          <p:cNvPr id="11" name="TextBox 9"/>
          <p:cNvSpPr txBox="1"/>
          <p:nvPr/>
        </p:nvSpPr>
        <p:spPr>
          <a:xfrm>
            <a:off x="637954" y="891930"/>
            <a:ext cx="73577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某信源的符号集由</a:t>
            </a:r>
            <a:r>
              <a:rPr lang="en-US" altLang="zh-CN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zh-CN" altLang="en-US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zh-CN" altLang="en-US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lang="zh-CN" altLang="en-US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</a:t>
            </a:r>
            <a:r>
              <a:rPr lang="zh-CN" altLang="en-US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</a:t>
            </a:r>
            <a:r>
              <a:rPr lang="zh-CN" altLang="en-US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组成，设每个符号独立出现，其概率分别为</a:t>
            </a:r>
            <a:r>
              <a:rPr lang="en-US" altLang="zh-CN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1/4</a:t>
            </a:r>
            <a:r>
              <a:rPr lang="zh-CN" altLang="en-US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4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1/4</a:t>
            </a:r>
            <a:r>
              <a:rPr lang="zh-CN" altLang="en-US" sz="14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4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1/16</a:t>
            </a:r>
            <a:r>
              <a:rPr lang="zh-CN" altLang="en-US" sz="14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4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1/8</a:t>
            </a:r>
            <a:r>
              <a:rPr lang="zh-CN" altLang="en-US" sz="14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4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1/16</a:t>
            </a:r>
            <a:r>
              <a:rPr lang="zh-CN" altLang="en-US" sz="14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、</a:t>
            </a:r>
            <a:r>
              <a:rPr lang="en-US" altLang="zh-CN" sz="14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1/4 </a:t>
            </a:r>
            <a:r>
              <a:rPr lang="zh-CN" altLang="en-US" sz="14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，试求该信息源输出符号的平均信息量？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590089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50" advTm="0">
        <p14:flip dir="r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:\Users\jsj\Desktop\素材cnn sccnn.com_2014111795930119rx61_04 [转换].png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4139952" y="0"/>
            <a:ext cx="5004048" cy="3571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C:\Users\jsj\Desktop\素材cnn sccnn.com_2014111795930119rx61_04 [转换].png"/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 r="-8270"/>
          <a:stretch>
            <a:fillRect/>
          </a:stretch>
        </p:blipFill>
        <p:spPr bwMode="auto">
          <a:xfrm>
            <a:off x="10633" y="2571750"/>
            <a:ext cx="2498024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6" name="矩形 5"/>
          <p:cNvSpPr/>
          <p:nvPr/>
        </p:nvSpPr>
        <p:spPr>
          <a:xfrm>
            <a:off x="0" y="476972"/>
            <a:ext cx="9144000" cy="432702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0" y="476972"/>
            <a:ext cx="9144000" cy="78554"/>
          </a:xfrm>
          <a:prstGeom prst="rect">
            <a:avLst/>
          </a:prstGeom>
          <a:solidFill>
            <a:srgbClr val="E46C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" name="Group 52"/>
          <p:cNvGrpSpPr>
            <a:grpSpLocks/>
          </p:cNvGrpSpPr>
          <p:nvPr/>
        </p:nvGrpSpPr>
        <p:grpSpPr bwMode="auto">
          <a:xfrm>
            <a:off x="436378" y="939223"/>
            <a:ext cx="311444" cy="299300"/>
            <a:chOff x="0" y="0"/>
            <a:chExt cx="1219200" cy="586868"/>
          </a:xfrm>
        </p:grpSpPr>
        <p:sp>
          <p:nvSpPr>
            <p:cNvPr id="9" name="圆角矩形 44"/>
            <p:cNvSpPr>
              <a:spLocks noChangeArrowheads="1"/>
            </p:cNvSpPr>
            <p:nvPr/>
          </p:nvSpPr>
          <p:spPr bwMode="auto">
            <a:xfrm>
              <a:off x="0" y="0"/>
              <a:ext cx="1219200" cy="586868"/>
            </a:xfrm>
            <a:prstGeom prst="roundRect">
              <a:avLst>
                <a:gd name="adj" fmla="val 10000"/>
              </a:avLst>
            </a:prstGeom>
            <a:gradFill rotWithShape="1">
              <a:gsLst>
                <a:gs pos="0">
                  <a:srgbClr val="FFBFBF"/>
                </a:gs>
                <a:gs pos="51000">
                  <a:srgbClr val="FF3F40"/>
                </a:gs>
                <a:gs pos="100000">
                  <a:srgbClr val="FFBFBF"/>
                </a:gs>
              </a:gsLst>
              <a:lin ang="5400000" scaled="1"/>
            </a:gradFill>
            <a:ln w="9525">
              <a:solidFill>
                <a:srgbClr val="FF3F4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" name="圆角矩形 45"/>
            <p:cNvSpPr>
              <a:spLocks noChangeArrowheads="1"/>
            </p:cNvSpPr>
            <p:nvPr/>
          </p:nvSpPr>
          <p:spPr bwMode="auto">
            <a:xfrm>
              <a:off x="34925" y="28575"/>
              <a:ext cx="1168400" cy="548768"/>
            </a:xfrm>
            <a:prstGeom prst="roundRect">
              <a:avLst>
                <a:gd name="adj" fmla="val 10000"/>
              </a:avLst>
            </a:prstGeom>
            <a:gradFill rotWithShape="1">
              <a:gsLst>
                <a:gs pos="0">
                  <a:srgbClr val="FF3F40"/>
                </a:gs>
                <a:gs pos="7999">
                  <a:srgbClr val="FF3F40"/>
                </a:gs>
                <a:gs pos="50000">
                  <a:srgbClr val="C00000"/>
                </a:gs>
                <a:gs pos="51656">
                  <a:srgbClr val="C00000"/>
                </a:gs>
                <a:gs pos="98000">
                  <a:srgbClr val="FF3F40"/>
                </a:gs>
                <a:gs pos="100000">
                  <a:srgbClr val="FF7F7F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r>
                <a:rPr lang="en-US" altLang="zh-CN" sz="1600" b="1" i="1" dirty="0" smtClean="0">
                  <a:solidFill>
                    <a:srgbClr val="FFFFFF"/>
                  </a:solidFill>
                  <a:latin typeface="Impact" pitchFamily="34" charset="0"/>
                  <a:ea typeface="微软雅黑" pitchFamily="34" charset="-122"/>
                  <a:sym typeface="Arial" pitchFamily="34" charset="0"/>
                </a:rPr>
                <a:t>2</a:t>
              </a:r>
              <a:endParaRPr lang="zh-CN" altLang="en-US" sz="1600" dirty="0"/>
            </a:p>
          </p:txBody>
        </p:sp>
      </p:grpSp>
      <p:sp>
        <p:nvSpPr>
          <p:cNvPr id="11" name="矩形 1"/>
          <p:cNvSpPr>
            <a:spLocks noChangeArrowheads="1"/>
          </p:cNvSpPr>
          <p:nvPr/>
        </p:nvSpPr>
        <p:spPr bwMode="auto">
          <a:xfrm>
            <a:off x="776167" y="779197"/>
            <a:ext cx="2222213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0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连续消息的信息量</a:t>
            </a:r>
            <a:endParaRPr lang="zh-CN" altLang="zh-CN" sz="20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2676772" y="1477923"/>
            <a:ext cx="3139231" cy="669851"/>
            <a:chOff x="7127272" y="2681303"/>
            <a:chExt cx="4112228" cy="853819"/>
          </a:xfrm>
        </p:grpSpPr>
        <p:sp>
          <p:nvSpPr>
            <p:cNvPr id="13" name="矩形 12"/>
            <p:cNvSpPr/>
            <p:nvPr/>
          </p:nvSpPr>
          <p:spPr>
            <a:xfrm>
              <a:off x="7127272" y="2681303"/>
              <a:ext cx="4112228" cy="853819"/>
            </a:xfrm>
            <a:prstGeom prst="rect">
              <a:avLst/>
            </a:prstGeom>
            <a:solidFill>
              <a:schemeClr val="bg2"/>
            </a:solidFill>
            <a:ln w="25400">
              <a:gradFill flip="none" rotWithShape="1">
                <a:gsLst>
                  <a:gs pos="0">
                    <a:schemeClr val="bg1">
                      <a:lumMod val="71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90500" dist="63500" dir="138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solidFill>
                  <a:prstClr val="white"/>
                </a:solidFill>
              </a:endParaRPr>
            </a:p>
          </p:txBody>
        </p:sp>
        <p:sp>
          <p:nvSpPr>
            <p:cNvPr id="14" name="矩形 47"/>
            <p:cNvSpPr>
              <a:spLocks noChangeArrowheads="1"/>
            </p:cNvSpPr>
            <p:nvPr/>
          </p:nvSpPr>
          <p:spPr bwMode="auto">
            <a:xfrm>
              <a:off x="7152672" y="2795742"/>
              <a:ext cx="3713339" cy="3220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51430" tIns="25715" rIns="51430" bIns="25715">
              <a:spAutoFit/>
            </a:bodyPr>
            <a:lstStyle/>
            <a:p>
              <a:pPr>
                <a:lnSpc>
                  <a:spcPct val="130000"/>
                </a:lnSpc>
                <a:spcBef>
                  <a:spcPct val="0"/>
                </a:spcBef>
              </a:pPr>
              <a:endParaRPr lang="en-US" altLang="zh-CN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</p:grpSp>
      <p:graphicFrame>
        <p:nvGraphicFramePr>
          <p:cNvPr id="58370" name="Object 2"/>
          <p:cNvGraphicFramePr>
            <a:graphicFrameLocks noChangeAspect="1"/>
          </p:cNvGraphicFramePr>
          <p:nvPr/>
        </p:nvGraphicFramePr>
        <p:xfrm>
          <a:off x="2811573" y="1594883"/>
          <a:ext cx="2877921" cy="482748"/>
        </p:xfrm>
        <a:graphic>
          <a:graphicData uri="http://schemas.openxmlformats.org/presentationml/2006/ole">
            <p:oleObj spid="_x0000_s58370" name="Equation" r:id="rId5" imgW="1968480" imgH="330120" progId="Equation.DSMT4">
              <p:embed/>
            </p:oleObj>
          </a:graphicData>
        </a:graphic>
      </p:graphicFrame>
      <p:graphicFrame>
        <p:nvGraphicFramePr>
          <p:cNvPr id="58371" name="Object 3"/>
          <p:cNvGraphicFramePr>
            <a:graphicFrameLocks noChangeAspect="1"/>
          </p:cNvGraphicFramePr>
          <p:nvPr/>
        </p:nvGraphicFramePr>
        <p:xfrm>
          <a:off x="2397539" y="2627018"/>
          <a:ext cx="3852862" cy="671512"/>
        </p:xfrm>
        <a:graphic>
          <a:graphicData uri="http://schemas.openxmlformats.org/presentationml/2006/ole">
            <p:oleObj spid="_x0000_s58371" name="Equation" r:id="rId6" imgW="2476440" imgH="431640" progId="Equation.DSMT4">
              <p:embed/>
            </p:oleObj>
          </a:graphicData>
        </a:graphic>
      </p:graphicFrame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 rot="5400000">
            <a:off x="3959091" y="2402974"/>
            <a:ext cx="323606" cy="1824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3590089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50" advTm="0">
        <p14:flip dir="r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3"/>
          <p:cNvGrpSpPr/>
          <p:nvPr/>
        </p:nvGrpSpPr>
        <p:grpSpPr>
          <a:xfrm>
            <a:off x="2848792" y="1433897"/>
            <a:ext cx="1862457" cy="2076729"/>
            <a:chOff x="1331640" y="1491750"/>
            <a:chExt cx="2160240" cy="2408771"/>
          </a:xfrm>
        </p:grpSpPr>
        <p:sp>
          <p:nvSpPr>
            <p:cNvPr id="5" name="椭圆 4"/>
            <p:cNvSpPr/>
            <p:nvPr/>
          </p:nvSpPr>
          <p:spPr>
            <a:xfrm>
              <a:off x="1331640" y="1491750"/>
              <a:ext cx="2160240" cy="2160000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000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  <a:effectLst>
              <a:outerShdw blurRad="444500" dist="63500" dir="8100000" algn="ctr">
                <a:srgbClr val="000000">
                  <a:alpha val="50000"/>
                </a:srgbClr>
              </a:outerShdw>
            </a:effectLst>
            <a:scene3d>
              <a:camera prst="orthographicFront">
                <a:rot lat="0" lon="0" rev="0"/>
              </a:camera>
              <a:lightRig rig="brightRoom" dir="t">
                <a:rot lat="0" lon="0" rev="600000"/>
              </a:lightRig>
            </a:scene3d>
            <a:sp3d prstMaterial="metal">
              <a:bevelT w="38100" h="5715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椭圆 5"/>
            <p:cNvSpPr/>
            <p:nvPr/>
          </p:nvSpPr>
          <p:spPr>
            <a:xfrm>
              <a:off x="1511760" y="1671750"/>
              <a:ext cx="1800000" cy="180000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TextBox 4"/>
            <p:cNvSpPr txBox="1"/>
            <p:nvPr/>
          </p:nvSpPr>
          <p:spPr>
            <a:xfrm>
              <a:off x="1943708" y="1684530"/>
              <a:ext cx="936104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1500" dirty="0" smtClean="0">
                  <a:solidFill>
                    <a:schemeClr val="bg1"/>
                  </a:solidFill>
                  <a:latin typeface="DFGothic-EB" panose="02010609010101010101" pitchFamily="1" charset="-128"/>
                  <a:ea typeface="DFGothic-EB" panose="02010609010101010101" pitchFamily="1" charset="-128"/>
                </a:rPr>
                <a:t>5</a:t>
              </a:r>
              <a:endParaRPr lang="zh-CN" altLang="en-US" sz="11500" dirty="0">
                <a:solidFill>
                  <a:schemeClr val="bg1"/>
                </a:solidFill>
                <a:latin typeface="DFGothic-EB" panose="02010609010101010101" pitchFamily="1" charset="-128"/>
                <a:ea typeface="DFGothic-EB" panose="02010609010101010101" pitchFamily="1" charset="-128"/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2219721" y="3513453"/>
            <a:ext cx="428835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lang="zh-CN" altLang="en-US" sz="3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通信系统主要性能指标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Picture 4" descr="C:\Users\jsj\Desktop\素材cnn sccnn.com_2014111795930119rx61_04 [转换].png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4139952" y="0"/>
            <a:ext cx="5004048" cy="3571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C:\Users\jsj\Desktop\素材cnn sccnn.com_2014111795930119rx61_04 [转换].png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 r="-8270"/>
          <a:stretch>
            <a:fillRect/>
          </a:stretch>
        </p:blipFill>
        <p:spPr bwMode="auto">
          <a:xfrm>
            <a:off x="0" y="2571750"/>
            <a:ext cx="2498024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4045638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 advTm="0">
        <p:blinds dir="vert"/>
      </p:transition>
    </mc:Choice>
    <mc:Fallback>
      <p:transition spd="slow" advTm="0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:\Users\jsj\Desktop\素材cnn sccnn.com_2014111795930119rx61_04 [转换].png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4139952" y="0"/>
            <a:ext cx="5004048" cy="3571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6" name="矩形 5"/>
          <p:cNvSpPr/>
          <p:nvPr/>
        </p:nvSpPr>
        <p:spPr>
          <a:xfrm>
            <a:off x="0" y="476972"/>
            <a:ext cx="9144000" cy="432702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0" y="476972"/>
            <a:ext cx="9144000" cy="78554"/>
          </a:xfrm>
          <a:prstGeom prst="rect">
            <a:avLst/>
          </a:prstGeom>
          <a:solidFill>
            <a:srgbClr val="E46C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TextBox 24"/>
          <p:cNvSpPr txBox="1"/>
          <p:nvPr/>
        </p:nvSpPr>
        <p:spPr>
          <a:xfrm flipH="1">
            <a:off x="3481832" y="3826132"/>
            <a:ext cx="1143355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lvl="0">
              <a:lnSpc>
                <a:spcPct val="80000"/>
              </a:lnSpc>
              <a:defRPr sz="4400" b="1" kern="0">
                <a:ln w="18415" cmpd="sng">
                  <a:noFill/>
                  <a:prstDash val="solid"/>
                </a:ln>
                <a:solidFill>
                  <a:srgbClr val="FFC000"/>
                </a:solidFill>
                <a:latin typeface="Agency FB" panose="020B0503020202020204" pitchFamily="34" charset="0"/>
                <a:ea typeface="微软雅黑" panose="020B0503020204020204" pitchFamily="34" charset="-122"/>
              </a:defRPr>
            </a:lvl1pPr>
          </a:lstStyle>
          <a:p>
            <a:pPr lvl="0">
              <a:defRPr/>
            </a:pPr>
            <a:r>
              <a:rPr lang="zh-CN" altLang="en-US" sz="1800" kern="1200" dirty="0" smtClean="0">
                <a:solidFill>
                  <a:srgbClr val="0070C0"/>
                </a:solidFill>
                <a:latin typeface="微软雅黑" panose="020B0503020204020204" pitchFamily="34" charset="-122"/>
              </a:rPr>
              <a:t>物流系统</a:t>
            </a:r>
            <a:endParaRPr lang="zh-CN" altLang="en-US" sz="1800" kern="1200" dirty="0">
              <a:solidFill>
                <a:srgbClr val="0070C0"/>
              </a:solidFill>
              <a:latin typeface="微软雅黑" panose="020B0503020204020204" pitchFamily="34" charset="-122"/>
            </a:endParaRPr>
          </a:p>
        </p:txBody>
      </p:sp>
      <p:sp>
        <p:nvSpPr>
          <p:cNvPr id="41" name="TextBox 10"/>
          <p:cNvSpPr txBox="1"/>
          <p:nvPr/>
        </p:nvSpPr>
        <p:spPr>
          <a:xfrm>
            <a:off x="8236627" y="1391893"/>
            <a:ext cx="7745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快 速</a:t>
            </a:r>
            <a:endParaRPr lang="zh-CN" altLang="en-US" sz="20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6" name="Picture 3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1967021"/>
            <a:ext cx="2296587" cy="1658677"/>
          </a:xfrm>
          <a:prstGeom prst="rect">
            <a:avLst/>
          </a:prstGeom>
        </p:spPr>
      </p:pic>
      <p:pic>
        <p:nvPicPr>
          <p:cNvPr id="76805" name="Picture 5" descr="F:\！2023-2024(1)任务\2 修改PPT\2 通原\1 通原最新版PPT(2023.12.21)\1 授课PPT\插图\第1章 绪论\补33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6785" y="2087969"/>
            <a:ext cx="1878418" cy="1408814"/>
          </a:xfrm>
          <a:prstGeom prst="rect">
            <a:avLst/>
          </a:prstGeom>
          <a:noFill/>
        </p:spPr>
      </p:pic>
      <p:pic>
        <p:nvPicPr>
          <p:cNvPr id="47" name="Picture 3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693640" y="1800445"/>
            <a:ext cx="2750236" cy="1995378"/>
          </a:xfrm>
          <a:prstGeom prst="rect">
            <a:avLst/>
          </a:prstGeom>
        </p:spPr>
      </p:pic>
      <p:pic>
        <p:nvPicPr>
          <p:cNvPr id="76802" name="Picture 2" descr="F:\！2023-2024(1)任务\2 修改PPT\2 通原\1 通原最新版PPT(2023.12.21)\1 授课PPT\插图\第1章 绪论\补34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922187" y="1926723"/>
            <a:ext cx="2319670" cy="1704957"/>
          </a:xfrm>
          <a:prstGeom prst="rect">
            <a:avLst/>
          </a:prstGeom>
          <a:noFill/>
        </p:spPr>
      </p:pic>
      <p:pic>
        <p:nvPicPr>
          <p:cNvPr id="48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385482" y="2679426"/>
            <a:ext cx="323606" cy="1824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9" name="TextBox 10"/>
          <p:cNvSpPr txBox="1"/>
          <p:nvPr/>
        </p:nvSpPr>
        <p:spPr>
          <a:xfrm>
            <a:off x="8293331" y="3362462"/>
            <a:ext cx="7745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 全</a:t>
            </a:r>
            <a:endParaRPr lang="zh-CN" altLang="en-US" sz="20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0" name="Picture 3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894087" y="694637"/>
            <a:ext cx="2154817" cy="2027274"/>
          </a:xfrm>
          <a:prstGeom prst="rect">
            <a:avLst/>
          </a:prstGeom>
        </p:spPr>
      </p:pic>
      <p:pic>
        <p:nvPicPr>
          <p:cNvPr id="76803" name="Picture 3" descr="F:\！2023-2024(1)任务\2 修改PPT\2 通原\1 通原最新版PPT(2023.12.21)\1 授课PPT\插图\第1章 绪论\补31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093694" y="817342"/>
            <a:ext cx="1763823" cy="1763823"/>
          </a:xfrm>
          <a:prstGeom prst="rect">
            <a:avLst/>
          </a:prstGeom>
          <a:noFill/>
        </p:spPr>
      </p:pic>
      <p:pic>
        <p:nvPicPr>
          <p:cNvPr id="51" name="Picture 3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886997" y="2860135"/>
            <a:ext cx="2278864" cy="1523998"/>
          </a:xfrm>
          <a:prstGeom prst="rect">
            <a:avLst/>
          </a:prstGeom>
        </p:spPr>
      </p:pic>
      <p:pic>
        <p:nvPicPr>
          <p:cNvPr id="76804" name="Picture 4" descr="F:\！2023-2024(1)任务\2 修改PPT\2 通原\1 通原最新版PPT(2023.12.21)\1 授课PPT\插图\第1章 绪论\补32.jp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097385" y="2977915"/>
            <a:ext cx="1877090" cy="1249606"/>
          </a:xfrm>
          <a:prstGeom prst="rect">
            <a:avLst/>
          </a:prstGeom>
          <a:noFill/>
        </p:spPr>
      </p:pic>
      <p:pic>
        <p:nvPicPr>
          <p:cNvPr id="52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 rot="2700000">
            <a:off x="5525688" y="3331559"/>
            <a:ext cx="323606" cy="1824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3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 rot="-2700000">
            <a:off x="5571758" y="2165467"/>
            <a:ext cx="323606" cy="1824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4" name="TextBox 24"/>
          <p:cNvSpPr txBox="1"/>
          <p:nvPr/>
        </p:nvSpPr>
        <p:spPr>
          <a:xfrm flipH="1">
            <a:off x="1220620" y="4520793"/>
            <a:ext cx="4467780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lvl="0">
              <a:lnSpc>
                <a:spcPct val="80000"/>
              </a:lnSpc>
              <a:defRPr sz="4400" b="1" kern="0">
                <a:ln w="18415" cmpd="sng">
                  <a:noFill/>
                  <a:prstDash val="solid"/>
                </a:ln>
                <a:solidFill>
                  <a:srgbClr val="FFC000"/>
                </a:solidFill>
                <a:latin typeface="Agency FB" panose="020B0503020202020204" pitchFamily="34" charset="0"/>
                <a:ea typeface="微软雅黑" panose="020B0503020204020204" pitchFamily="34" charset="-122"/>
              </a:defRPr>
            </a:lvl1pPr>
          </a:lstStyle>
          <a:p>
            <a:pPr lvl="0">
              <a:defRPr/>
            </a:pPr>
            <a:r>
              <a:rPr lang="zh-CN" altLang="en-US" sz="1800" kern="1200" dirty="0" smtClean="0">
                <a:solidFill>
                  <a:srgbClr val="FF0000"/>
                </a:solidFill>
                <a:latin typeface="微软雅黑" panose="020B0503020204020204" pitchFamily="34" charset="-122"/>
              </a:rPr>
              <a:t>对于通信系统而言，最重要的指标是什么？</a:t>
            </a:r>
            <a:endParaRPr lang="zh-CN" altLang="en-US" sz="1800" kern="1200" dirty="0">
              <a:solidFill>
                <a:srgbClr val="FF0000"/>
              </a:solidFill>
              <a:latin typeface="微软雅黑" panose="020B0503020204020204" pitchFamily="34" charset="-122"/>
            </a:endParaRPr>
          </a:p>
        </p:txBody>
      </p:sp>
      <p:sp>
        <p:nvSpPr>
          <p:cNvPr id="55" name="矩形 23"/>
          <p:cNvSpPr>
            <a:spLocks noChangeAspect="1" noChangeArrowheads="1"/>
          </p:cNvSpPr>
          <p:nvPr/>
        </p:nvSpPr>
        <p:spPr bwMode="auto">
          <a:xfrm>
            <a:off x="1214806" y="4447469"/>
            <a:ext cx="4505510" cy="422268"/>
          </a:xfrm>
          <a:prstGeom prst="rect">
            <a:avLst/>
          </a:prstGeom>
          <a:noFill/>
          <a:ln w="9525">
            <a:solidFill>
              <a:srgbClr val="0883C8"/>
            </a:solidFill>
            <a:prstDash val="dash"/>
            <a:miter lim="800000"/>
            <a:headEnd/>
            <a:tailEnd/>
          </a:ln>
        </p:spPr>
        <p:txBody>
          <a:bodyPr anchor="ctr"/>
          <a:lstStyle/>
          <a:p>
            <a:pPr algn="ctr"/>
            <a:endParaRPr lang="zh-CN" altLang="en-US"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56" name="TextBox 10"/>
          <p:cNvSpPr txBox="1"/>
          <p:nvPr/>
        </p:nvSpPr>
        <p:spPr>
          <a:xfrm>
            <a:off x="251520" y="62858"/>
            <a:ext cx="27494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通信系统主要性能指标</a:t>
            </a:r>
            <a:endParaRPr lang="zh-CN" altLang="en-US" sz="20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2537196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00" advTm="0">
        <p14:prism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:\Users\jsj\Desktop\素材cnn sccnn.com_2014111795930119rx61_04 [转换].png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4139952" y="0"/>
            <a:ext cx="5004048" cy="3571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C:\Users\jsj\Desktop\素材cnn sccnn.com_2014111795930119rx61_04 [转换].png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 r="-8270"/>
          <a:stretch>
            <a:fillRect/>
          </a:stretch>
        </p:blipFill>
        <p:spPr bwMode="auto">
          <a:xfrm>
            <a:off x="10633" y="2571750"/>
            <a:ext cx="2498024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6" name="矩形 5"/>
          <p:cNvSpPr/>
          <p:nvPr/>
        </p:nvSpPr>
        <p:spPr>
          <a:xfrm>
            <a:off x="0" y="519502"/>
            <a:ext cx="9144000" cy="432702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0" y="476972"/>
            <a:ext cx="9144000" cy="78554"/>
          </a:xfrm>
          <a:prstGeom prst="rect">
            <a:avLst/>
          </a:prstGeom>
          <a:solidFill>
            <a:srgbClr val="E46C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" name="组合 17"/>
          <p:cNvGrpSpPr/>
          <p:nvPr/>
        </p:nvGrpSpPr>
        <p:grpSpPr>
          <a:xfrm>
            <a:off x="6041783" y="1335902"/>
            <a:ext cx="620233" cy="618851"/>
            <a:chOff x="5962996" y="1700808"/>
            <a:chExt cx="827193" cy="825350"/>
          </a:xfrm>
        </p:grpSpPr>
        <p:sp>
          <p:nvSpPr>
            <p:cNvPr id="9" name="橢圓 5"/>
            <p:cNvSpPr/>
            <p:nvPr/>
          </p:nvSpPr>
          <p:spPr>
            <a:xfrm>
              <a:off x="5962996" y="1700808"/>
              <a:ext cx="827193" cy="825350"/>
            </a:xfrm>
            <a:prstGeom prst="ellipse">
              <a:avLst/>
            </a:prstGeom>
            <a:gradFill>
              <a:gsLst>
                <a:gs pos="0">
                  <a:srgbClr val="0070C0"/>
                </a:gs>
                <a:gs pos="100000">
                  <a:srgbClr val="00B0F0"/>
                </a:gs>
              </a:gsLst>
              <a:lin ang="5400000" scaled="1"/>
            </a:gradFill>
            <a:ln w="120650">
              <a:gradFill flip="none" rotWithShape="1">
                <a:gsLst>
                  <a:gs pos="0">
                    <a:schemeClr val="bg1">
                      <a:lumMod val="78000"/>
                    </a:schemeClr>
                  </a:gs>
                  <a:gs pos="100000">
                    <a:schemeClr val="bg1">
                      <a:lumMod val="98000"/>
                    </a:schemeClr>
                  </a:gs>
                </a:gsLst>
                <a:lin ang="5400000" scaled="1"/>
                <a:tileRect/>
              </a:gradFill>
            </a:ln>
            <a:effectLst>
              <a:innerShdw blurRad="330200" dist="165100" dir="16200000">
                <a:prstClr val="black">
                  <a:alpha val="5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1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-BoldItalic" pitchFamily="50" charset="0"/>
              </a:endParaRPr>
            </a:p>
          </p:txBody>
        </p:sp>
        <p:sp>
          <p:nvSpPr>
            <p:cNvPr id="10" name="Freeform 454"/>
            <p:cNvSpPr>
              <a:spLocks noEditPoints="1"/>
            </p:cNvSpPr>
            <p:nvPr/>
          </p:nvSpPr>
          <p:spPr bwMode="auto">
            <a:xfrm flipH="1">
              <a:off x="6188219" y="1964142"/>
              <a:ext cx="376746" cy="298681"/>
            </a:xfrm>
            <a:custGeom>
              <a:avLst/>
              <a:gdLst>
                <a:gd name="T0" fmla="*/ 47 w 47"/>
                <a:gd name="T1" fmla="*/ 29 h 37"/>
                <a:gd name="T2" fmla="*/ 43 w 47"/>
                <a:gd name="T3" fmla="*/ 30 h 37"/>
                <a:gd name="T4" fmla="*/ 36 w 47"/>
                <a:gd name="T5" fmla="*/ 37 h 37"/>
                <a:gd name="T6" fmla="*/ 29 w 47"/>
                <a:gd name="T7" fmla="*/ 30 h 37"/>
                <a:gd name="T8" fmla="*/ 19 w 47"/>
                <a:gd name="T9" fmla="*/ 30 h 37"/>
                <a:gd name="T10" fmla="*/ 12 w 47"/>
                <a:gd name="T11" fmla="*/ 37 h 37"/>
                <a:gd name="T12" fmla="*/ 5 w 47"/>
                <a:gd name="T13" fmla="*/ 30 h 37"/>
                <a:gd name="T14" fmla="*/ 4 w 47"/>
                <a:gd name="T15" fmla="*/ 30 h 37"/>
                <a:gd name="T16" fmla="*/ 0 w 47"/>
                <a:gd name="T17" fmla="*/ 29 h 37"/>
                <a:gd name="T18" fmla="*/ 2 w 47"/>
                <a:gd name="T19" fmla="*/ 27 h 37"/>
                <a:gd name="T20" fmla="*/ 2 w 47"/>
                <a:gd name="T21" fmla="*/ 18 h 37"/>
                <a:gd name="T22" fmla="*/ 3 w 47"/>
                <a:gd name="T23" fmla="*/ 13 h 37"/>
                <a:gd name="T24" fmla="*/ 8 w 47"/>
                <a:gd name="T25" fmla="*/ 8 h 37"/>
                <a:gd name="T26" fmla="*/ 11 w 47"/>
                <a:gd name="T27" fmla="*/ 6 h 37"/>
                <a:gd name="T28" fmla="*/ 16 w 47"/>
                <a:gd name="T29" fmla="*/ 6 h 37"/>
                <a:gd name="T30" fmla="*/ 16 w 47"/>
                <a:gd name="T31" fmla="*/ 1 h 37"/>
                <a:gd name="T32" fmla="*/ 17 w 47"/>
                <a:gd name="T33" fmla="*/ 0 h 37"/>
                <a:gd name="T34" fmla="*/ 45 w 47"/>
                <a:gd name="T35" fmla="*/ 0 h 37"/>
                <a:gd name="T36" fmla="*/ 47 w 47"/>
                <a:gd name="T37" fmla="*/ 1 h 37"/>
                <a:gd name="T38" fmla="*/ 47 w 47"/>
                <a:gd name="T39" fmla="*/ 29 h 37"/>
                <a:gd name="T40" fmla="*/ 16 w 47"/>
                <a:gd name="T41" fmla="*/ 17 h 37"/>
                <a:gd name="T42" fmla="*/ 16 w 47"/>
                <a:gd name="T43" fmla="*/ 10 h 37"/>
                <a:gd name="T44" fmla="*/ 11 w 47"/>
                <a:gd name="T45" fmla="*/ 10 h 37"/>
                <a:gd name="T46" fmla="*/ 11 w 47"/>
                <a:gd name="T47" fmla="*/ 10 h 37"/>
                <a:gd name="T48" fmla="*/ 6 w 47"/>
                <a:gd name="T49" fmla="*/ 15 h 37"/>
                <a:gd name="T50" fmla="*/ 5 w 47"/>
                <a:gd name="T51" fmla="*/ 16 h 37"/>
                <a:gd name="T52" fmla="*/ 5 w 47"/>
                <a:gd name="T53" fmla="*/ 17 h 37"/>
                <a:gd name="T54" fmla="*/ 16 w 47"/>
                <a:gd name="T55" fmla="*/ 17 h 37"/>
                <a:gd name="T56" fmla="*/ 12 w 47"/>
                <a:gd name="T57" fmla="*/ 27 h 37"/>
                <a:gd name="T58" fmla="*/ 9 w 47"/>
                <a:gd name="T59" fmla="*/ 30 h 37"/>
                <a:gd name="T60" fmla="*/ 12 w 47"/>
                <a:gd name="T61" fmla="*/ 34 h 37"/>
                <a:gd name="T62" fmla="*/ 16 w 47"/>
                <a:gd name="T63" fmla="*/ 30 h 37"/>
                <a:gd name="T64" fmla="*/ 12 w 47"/>
                <a:gd name="T65" fmla="*/ 27 h 37"/>
                <a:gd name="T66" fmla="*/ 36 w 47"/>
                <a:gd name="T67" fmla="*/ 27 h 37"/>
                <a:gd name="T68" fmla="*/ 33 w 47"/>
                <a:gd name="T69" fmla="*/ 30 h 37"/>
                <a:gd name="T70" fmla="*/ 36 w 47"/>
                <a:gd name="T71" fmla="*/ 34 h 37"/>
                <a:gd name="T72" fmla="*/ 40 w 47"/>
                <a:gd name="T73" fmla="*/ 30 h 37"/>
                <a:gd name="T74" fmla="*/ 36 w 47"/>
                <a:gd name="T75" fmla="*/ 2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7" h="37">
                  <a:moveTo>
                    <a:pt x="47" y="29"/>
                  </a:moveTo>
                  <a:cubicBezTo>
                    <a:pt x="47" y="31"/>
                    <a:pt x="44" y="30"/>
                    <a:pt x="43" y="30"/>
                  </a:cubicBezTo>
                  <a:cubicBezTo>
                    <a:pt x="43" y="34"/>
                    <a:pt x="40" y="37"/>
                    <a:pt x="36" y="37"/>
                  </a:cubicBezTo>
                  <a:cubicBezTo>
                    <a:pt x="32" y="37"/>
                    <a:pt x="29" y="34"/>
                    <a:pt x="29" y="30"/>
                  </a:cubicBezTo>
                  <a:cubicBezTo>
                    <a:pt x="19" y="30"/>
                    <a:pt x="19" y="30"/>
                    <a:pt x="19" y="30"/>
                  </a:cubicBezTo>
                  <a:cubicBezTo>
                    <a:pt x="19" y="34"/>
                    <a:pt x="16" y="37"/>
                    <a:pt x="12" y="37"/>
                  </a:cubicBezTo>
                  <a:cubicBezTo>
                    <a:pt x="8" y="37"/>
                    <a:pt x="5" y="34"/>
                    <a:pt x="5" y="30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2" y="30"/>
                    <a:pt x="0" y="31"/>
                    <a:pt x="0" y="29"/>
                  </a:cubicBezTo>
                  <a:cubicBezTo>
                    <a:pt x="0" y="28"/>
                    <a:pt x="1" y="27"/>
                    <a:pt x="2" y="27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2" y="16"/>
                    <a:pt x="2" y="14"/>
                    <a:pt x="3" y="13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9" y="7"/>
                    <a:pt x="10" y="6"/>
                    <a:pt x="11" y="6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0"/>
                    <a:pt x="16" y="0"/>
                    <a:pt x="17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6" y="0"/>
                    <a:pt x="47" y="0"/>
                    <a:pt x="47" y="1"/>
                  </a:cubicBezTo>
                  <a:lnTo>
                    <a:pt x="47" y="29"/>
                  </a:lnTo>
                  <a:close/>
                  <a:moveTo>
                    <a:pt x="16" y="17"/>
                  </a:moveTo>
                  <a:cubicBezTo>
                    <a:pt x="16" y="10"/>
                    <a:pt x="16" y="10"/>
                    <a:pt x="16" y="10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5" y="16"/>
                    <a:pt x="5" y="16"/>
                  </a:cubicBezTo>
                  <a:cubicBezTo>
                    <a:pt x="5" y="17"/>
                    <a:pt x="5" y="17"/>
                    <a:pt x="5" y="17"/>
                  </a:cubicBezTo>
                  <a:lnTo>
                    <a:pt x="16" y="17"/>
                  </a:lnTo>
                  <a:close/>
                  <a:moveTo>
                    <a:pt x="12" y="27"/>
                  </a:moveTo>
                  <a:cubicBezTo>
                    <a:pt x="10" y="27"/>
                    <a:pt x="9" y="28"/>
                    <a:pt x="9" y="30"/>
                  </a:cubicBezTo>
                  <a:cubicBezTo>
                    <a:pt x="9" y="32"/>
                    <a:pt x="10" y="34"/>
                    <a:pt x="12" y="34"/>
                  </a:cubicBezTo>
                  <a:cubicBezTo>
                    <a:pt x="14" y="34"/>
                    <a:pt x="16" y="32"/>
                    <a:pt x="16" y="30"/>
                  </a:cubicBezTo>
                  <a:cubicBezTo>
                    <a:pt x="16" y="28"/>
                    <a:pt x="14" y="27"/>
                    <a:pt x="12" y="27"/>
                  </a:cubicBezTo>
                  <a:close/>
                  <a:moveTo>
                    <a:pt x="36" y="27"/>
                  </a:moveTo>
                  <a:cubicBezTo>
                    <a:pt x="34" y="27"/>
                    <a:pt x="33" y="28"/>
                    <a:pt x="33" y="30"/>
                  </a:cubicBezTo>
                  <a:cubicBezTo>
                    <a:pt x="33" y="32"/>
                    <a:pt x="34" y="34"/>
                    <a:pt x="36" y="34"/>
                  </a:cubicBezTo>
                  <a:cubicBezTo>
                    <a:pt x="38" y="34"/>
                    <a:pt x="40" y="32"/>
                    <a:pt x="40" y="30"/>
                  </a:cubicBezTo>
                  <a:cubicBezTo>
                    <a:pt x="40" y="28"/>
                    <a:pt x="38" y="27"/>
                    <a:pt x="36" y="2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62" tIns="34281" rIns="68562" bIns="34281" numCol="1" anchor="t" anchorCtr="0" compatLnSpc="1"/>
            <a:lstStyle/>
            <a:p>
              <a:endParaRPr lang="id-ID" sz="1350"/>
            </a:p>
          </p:txBody>
        </p:sp>
      </p:grpSp>
      <p:grpSp>
        <p:nvGrpSpPr>
          <p:cNvPr id="11" name="组合 20"/>
          <p:cNvGrpSpPr/>
          <p:nvPr/>
        </p:nvGrpSpPr>
        <p:grpSpPr>
          <a:xfrm>
            <a:off x="6066914" y="2472979"/>
            <a:ext cx="618851" cy="620232"/>
            <a:chOff x="5964839" y="2742182"/>
            <a:chExt cx="825350" cy="827192"/>
          </a:xfrm>
        </p:grpSpPr>
        <p:sp>
          <p:nvSpPr>
            <p:cNvPr id="12" name="橢圓 3"/>
            <p:cNvSpPr/>
            <p:nvPr/>
          </p:nvSpPr>
          <p:spPr>
            <a:xfrm>
              <a:off x="5964839" y="2742182"/>
              <a:ext cx="825350" cy="827192"/>
            </a:xfrm>
            <a:prstGeom prst="ellipse">
              <a:avLst/>
            </a:prstGeom>
            <a:gradFill>
              <a:gsLst>
                <a:gs pos="0">
                  <a:srgbClr val="0070C0"/>
                </a:gs>
                <a:gs pos="100000">
                  <a:srgbClr val="00B0F0"/>
                </a:gs>
              </a:gsLst>
              <a:lin ang="5400000" scaled="1"/>
            </a:gradFill>
            <a:ln w="120650">
              <a:gradFill flip="none" rotWithShape="1">
                <a:gsLst>
                  <a:gs pos="0">
                    <a:schemeClr val="bg1">
                      <a:lumMod val="78000"/>
                    </a:schemeClr>
                  </a:gs>
                  <a:gs pos="100000">
                    <a:schemeClr val="bg1">
                      <a:lumMod val="98000"/>
                    </a:schemeClr>
                  </a:gs>
                </a:gsLst>
                <a:lin ang="5400000" scaled="1"/>
                <a:tileRect/>
              </a:gradFill>
            </a:ln>
            <a:effectLst>
              <a:innerShdw blurRad="330200" dist="165100" dir="16200000">
                <a:prstClr val="black">
                  <a:alpha val="5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1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-BoldItalic" pitchFamily="50" charset="0"/>
              </a:endParaRPr>
            </a:p>
          </p:txBody>
        </p:sp>
        <p:sp>
          <p:nvSpPr>
            <p:cNvPr id="13" name="Freeform 453"/>
            <p:cNvSpPr>
              <a:spLocks noEditPoints="1"/>
            </p:cNvSpPr>
            <p:nvPr/>
          </p:nvSpPr>
          <p:spPr bwMode="auto">
            <a:xfrm>
              <a:off x="6209990" y="3025613"/>
              <a:ext cx="333203" cy="308290"/>
            </a:xfrm>
            <a:custGeom>
              <a:avLst/>
              <a:gdLst>
                <a:gd name="T0" fmla="*/ 45 w 45"/>
                <a:gd name="T1" fmla="*/ 13 h 42"/>
                <a:gd name="T2" fmla="*/ 30 w 45"/>
                <a:gd name="T3" fmla="*/ 24 h 42"/>
                <a:gd name="T4" fmla="*/ 28 w 45"/>
                <a:gd name="T5" fmla="*/ 27 h 42"/>
                <a:gd name="T6" fmla="*/ 26 w 45"/>
                <a:gd name="T7" fmla="*/ 31 h 42"/>
                <a:gd name="T8" fmla="*/ 29 w 45"/>
                <a:gd name="T9" fmla="*/ 35 h 42"/>
                <a:gd name="T10" fmla="*/ 35 w 45"/>
                <a:gd name="T11" fmla="*/ 39 h 42"/>
                <a:gd name="T12" fmla="*/ 35 w 45"/>
                <a:gd name="T13" fmla="*/ 41 h 42"/>
                <a:gd name="T14" fmla="*/ 34 w 45"/>
                <a:gd name="T15" fmla="*/ 42 h 42"/>
                <a:gd name="T16" fmla="*/ 11 w 45"/>
                <a:gd name="T17" fmla="*/ 42 h 42"/>
                <a:gd name="T18" fmla="*/ 11 w 45"/>
                <a:gd name="T19" fmla="*/ 41 h 42"/>
                <a:gd name="T20" fmla="*/ 11 w 45"/>
                <a:gd name="T21" fmla="*/ 39 h 42"/>
                <a:gd name="T22" fmla="*/ 16 w 45"/>
                <a:gd name="T23" fmla="*/ 35 h 42"/>
                <a:gd name="T24" fmla="*/ 19 w 45"/>
                <a:gd name="T25" fmla="*/ 31 h 42"/>
                <a:gd name="T26" fmla="*/ 17 w 45"/>
                <a:gd name="T27" fmla="*/ 27 h 42"/>
                <a:gd name="T28" fmla="*/ 15 w 45"/>
                <a:gd name="T29" fmla="*/ 24 h 42"/>
                <a:gd name="T30" fmla="*/ 0 w 45"/>
                <a:gd name="T31" fmla="*/ 13 h 42"/>
                <a:gd name="T32" fmla="*/ 0 w 45"/>
                <a:gd name="T33" fmla="*/ 10 h 42"/>
                <a:gd name="T34" fmla="*/ 3 w 45"/>
                <a:gd name="T35" fmla="*/ 7 h 42"/>
                <a:gd name="T36" fmla="*/ 11 w 45"/>
                <a:gd name="T37" fmla="*/ 7 h 42"/>
                <a:gd name="T38" fmla="*/ 11 w 45"/>
                <a:gd name="T39" fmla="*/ 5 h 42"/>
                <a:gd name="T40" fmla="*/ 15 w 45"/>
                <a:gd name="T41" fmla="*/ 0 h 42"/>
                <a:gd name="T42" fmla="*/ 30 w 45"/>
                <a:gd name="T43" fmla="*/ 0 h 42"/>
                <a:gd name="T44" fmla="*/ 35 w 45"/>
                <a:gd name="T45" fmla="*/ 5 h 42"/>
                <a:gd name="T46" fmla="*/ 35 w 45"/>
                <a:gd name="T47" fmla="*/ 7 h 42"/>
                <a:gd name="T48" fmla="*/ 42 w 45"/>
                <a:gd name="T49" fmla="*/ 7 h 42"/>
                <a:gd name="T50" fmla="*/ 45 w 45"/>
                <a:gd name="T51" fmla="*/ 10 h 42"/>
                <a:gd name="T52" fmla="*/ 45 w 45"/>
                <a:gd name="T53" fmla="*/ 13 h 42"/>
                <a:gd name="T54" fmla="*/ 11 w 45"/>
                <a:gd name="T55" fmla="*/ 11 h 42"/>
                <a:gd name="T56" fmla="*/ 4 w 45"/>
                <a:gd name="T57" fmla="*/ 11 h 42"/>
                <a:gd name="T58" fmla="*/ 4 w 45"/>
                <a:gd name="T59" fmla="*/ 13 h 42"/>
                <a:gd name="T60" fmla="*/ 13 w 45"/>
                <a:gd name="T61" fmla="*/ 21 h 42"/>
                <a:gd name="T62" fmla="*/ 11 w 45"/>
                <a:gd name="T63" fmla="*/ 11 h 42"/>
                <a:gd name="T64" fmla="*/ 41 w 45"/>
                <a:gd name="T65" fmla="*/ 11 h 42"/>
                <a:gd name="T66" fmla="*/ 35 w 45"/>
                <a:gd name="T67" fmla="*/ 11 h 42"/>
                <a:gd name="T68" fmla="*/ 33 w 45"/>
                <a:gd name="T69" fmla="*/ 21 h 42"/>
                <a:gd name="T70" fmla="*/ 41 w 45"/>
                <a:gd name="T71" fmla="*/ 13 h 42"/>
                <a:gd name="T72" fmla="*/ 41 w 45"/>
                <a:gd name="T73" fmla="*/ 11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45" h="42">
                  <a:moveTo>
                    <a:pt x="45" y="13"/>
                  </a:moveTo>
                  <a:cubicBezTo>
                    <a:pt x="45" y="18"/>
                    <a:pt x="39" y="24"/>
                    <a:pt x="30" y="24"/>
                  </a:cubicBezTo>
                  <a:cubicBezTo>
                    <a:pt x="29" y="26"/>
                    <a:pt x="28" y="27"/>
                    <a:pt x="28" y="27"/>
                  </a:cubicBezTo>
                  <a:cubicBezTo>
                    <a:pt x="26" y="28"/>
                    <a:pt x="26" y="30"/>
                    <a:pt x="26" y="31"/>
                  </a:cubicBezTo>
                  <a:cubicBezTo>
                    <a:pt x="26" y="33"/>
                    <a:pt x="27" y="35"/>
                    <a:pt x="29" y="35"/>
                  </a:cubicBezTo>
                  <a:cubicBezTo>
                    <a:pt x="32" y="35"/>
                    <a:pt x="35" y="36"/>
                    <a:pt x="35" y="39"/>
                  </a:cubicBezTo>
                  <a:cubicBezTo>
                    <a:pt x="35" y="41"/>
                    <a:pt x="35" y="41"/>
                    <a:pt x="35" y="41"/>
                  </a:cubicBezTo>
                  <a:cubicBezTo>
                    <a:pt x="35" y="41"/>
                    <a:pt x="34" y="42"/>
                    <a:pt x="34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1"/>
                    <a:pt x="11" y="41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1" y="36"/>
                    <a:pt x="13" y="35"/>
                    <a:pt x="16" y="35"/>
                  </a:cubicBezTo>
                  <a:cubicBezTo>
                    <a:pt x="18" y="35"/>
                    <a:pt x="19" y="33"/>
                    <a:pt x="19" y="31"/>
                  </a:cubicBezTo>
                  <a:cubicBezTo>
                    <a:pt x="19" y="30"/>
                    <a:pt x="19" y="28"/>
                    <a:pt x="17" y="27"/>
                  </a:cubicBezTo>
                  <a:cubicBezTo>
                    <a:pt x="17" y="27"/>
                    <a:pt x="16" y="26"/>
                    <a:pt x="15" y="24"/>
                  </a:cubicBezTo>
                  <a:cubicBezTo>
                    <a:pt x="6" y="24"/>
                    <a:pt x="0" y="18"/>
                    <a:pt x="0" y="13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8"/>
                    <a:pt x="1" y="7"/>
                    <a:pt x="3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1" y="2"/>
                    <a:pt x="12" y="0"/>
                    <a:pt x="15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3" y="0"/>
                    <a:pt x="35" y="2"/>
                    <a:pt x="35" y="5"/>
                  </a:cubicBezTo>
                  <a:cubicBezTo>
                    <a:pt x="35" y="7"/>
                    <a:pt x="35" y="7"/>
                    <a:pt x="35" y="7"/>
                  </a:cubicBezTo>
                  <a:cubicBezTo>
                    <a:pt x="42" y="7"/>
                    <a:pt x="42" y="7"/>
                    <a:pt x="42" y="7"/>
                  </a:cubicBezTo>
                  <a:cubicBezTo>
                    <a:pt x="44" y="7"/>
                    <a:pt x="45" y="8"/>
                    <a:pt x="45" y="10"/>
                  </a:cubicBezTo>
                  <a:lnTo>
                    <a:pt x="45" y="13"/>
                  </a:lnTo>
                  <a:close/>
                  <a:moveTo>
                    <a:pt x="11" y="11"/>
                  </a:moveTo>
                  <a:cubicBezTo>
                    <a:pt x="4" y="11"/>
                    <a:pt x="4" y="11"/>
                    <a:pt x="4" y="11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4" y="16"/>
                    <a:pt x="7" y="20"/>
                    <a:pt x="13" y="21"/>
                  </a:cubicBezTo>
                  <a:cubicBezTo>
                    <a:pt x="11" y="18"/>
                    <a:pt x="11" y="15"/>
                    <a:pt x="11" y="11"/>
                  </a:cubicBezTo>
                  <a:close/>
                  <a:moveTo>
                    <a:pt x="41" y="11"/>
                  </a:moveTo>
                  <a:cubicBezTo>
                    <a:pt x="35" y="11"/>
                    <a:pt x="35" y="11"/>
                    <a:pt x="35" y="11"/>
                  </a:cubicBezTo>
                  <a:cubicBezTo>
                    <a:pt x="35" y="15"/>
                    <a:pt x="34" y="18"/>
                    <a:pt x="33" y="21"/>
                  </a:cubicBezTo>
                  <a:cubicBezTo>
                    <a:pt x="38" y="20"/>
                    <a:pt x="41" y="16"/>
                    <a:pt x="41" y="13"/>
                  </a:cubicBezTo>
                  <a:lnTo>
                    <a:pt x="41" y="1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62" tIns="34281" rIns="68562" bIns="34281" numCol="1" anchor="t" anchorCtr="0" compatLnSpc="1"/>
            <a:lstStyle/>
            <a:p>
              <a:endParaRPr lang="id-ID" sz="1350"/>
            </a:p>
          </p:txBody>
        </p:sp>
      </p:grpSp>
      <p:sp>
        <p:nvSpPr>
          <p:cNvPr id="14" name="矩形 13"/>
          <p:cNvSpPr/>
          <p:nvPr/>
        </p:nvSpPr>
        <p:spPr>
          <a:xfrm>
            <a:off x="6784103" y="1365032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24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保证出勤</a:t>
            </a:r>
            <a:endParaRPr lang="zh-CN" altLang="en-US" sz="24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6819735" y="2471789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24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积极思考</a:t>
            </a:r>
          </a:p>
        </p:txBody>
      </p:sp>
      <p:sp>
        <p:nvSpPr>
          <p:cNvPr id="16" name="Rectangle 22"/>
          <p:cNvSpPr/>
          <p:nvPr/>
        </p:nvSpPr>
        <p:spPr>
          <a:xfrm>
            <a:off x="1283988" y="1090588"/>
            <a:ext cx="3643313" cy="2226469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 anchor="ctr"/>
          <a:lstStyle/>
          <a:p>
            <a:pPr lvl="0" algn="ctr" defTabSz="1219200" eaLnBrk="1" hangingPunct="1"/>
            <a:endParaRPr lang="en-US" altLang="zh-CN" sz="1725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17" name="Picture 1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6966" y="829841"/>
            <a:ext cx="5585222" cy="30289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8" name="TextBox 7"/>
          <p:cNvSpPr>
            <a:spLocks noChangeArrowheads="1"/>
          </p:cNvSpPr>
          <p:nvPr/>
        </p:nvSpPr>
        <p:spPr bwMode="auto">
          <a:xfrm>
            <a:off x="1635302" y="4146000"/>
            <a:ext cx="665575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总成绩 </a:t>
            </a:r>
            <a:r>
              <a:rPr lang="zh-CN" altLang="en-US" sz="24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＝ 平时成绩 </a:t>
            </a:r>
            <a:r>
              <a:rPr lang="en-US" altLang="zh-CN" sz="24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× 30%</a:t>
            </a:r>
            <a:r>
              <a:rPr lang="zh-CN" altLang="en-US" sz="24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＋考试成绩 </a:t>
            </a:r>
            <a:r>
              <a:rPr lang="en-US" altLang="zh-CN" sz="24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× 70%</a:t>
            </a:r>
            <a:endParaRPr lang="zh-CN" altLang="en-US" sz="2400" b="1" dirty="0" smtClean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itchFamily="34" charset="-122"/>
            </a:endParaRPr>
          </a:p>
        </p:txBody>
      </p:sp>
      <p:pic>
        <p:nvPicPr>
          <p:cNvPr id="19" name="图片 18" descr="5.考试通过.jpe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87316" y="1138179"/>
            <a:ext cx="3495525" cy="2176524"/>
          </a:xfrm>
          <a:prstGeom prst="rect">
            <a:avLst/>
          </a:prstGeom>
        </p:spPr>
      </p:pic>
      <p:sp>
        <p:nvSpPr>
          <p:cNvPr id="20" name="矩形 23"/>
          <p:cNvSpPr>
            <a:spLocks noChangeAspect="1" noChangeArrowheads="1"/>
          </p:cNvSpPr>
          <p:nvPr/>
        </p:nvSpPr>
        <p:spPr bwMode="auto">
          <a:xfrm>
            <a:off x="1632778" y="4108861"/>
            <a:ext cx="6515777" cy="546307"/>
          </a:xfrm>
          <a:prstGeom prst="rect">
            <a:avLst/>
          </a:prstGeom>
          <a:noFill/>
          <a:ln w="9525">
            <a:solidFill>
              <a:srgbClr val="0883C8"/>
            </a:solidFill>
            <a:prstDash val="dash"/>
            <a:miter lim="800000"/>
            <a:headEnd/>
            <a:tailEnd/>
          </a:ln>
        </p:spPr>
        <p:txBody>
          <a:bodyPr anchor="ctr"/>
          <a:lstStyle/>
          <a:p>
            <a:pPr algn="ctr"/>
            <a:endParaRPr lang="zh-CN" altLang="en-US">
              <a:latin typeface="宋体" pitchFamily="2" charset="-122"/>
              <a:sym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590089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50" advTm="0">
        <p14:flip dir="r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:\Users\jsj\Desktop\素材cnn sccnn.com_2014111795930119rx61_04 [转换].png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4139952" y="0"/>
            <a:ext cx="5004048" cy="3571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C:\Users\jsj\Desktop\素材cnn sccnn.com_2014111795930119rx61_04 [转换].png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 r="-8270"/>
          <a:stretch>
            <a:fillRect/>
          </a:stretch>
        </p:blipFill>
        <p:spPr bwMode="auto">
          <a:xfrm>
            <a:off x="0" y="2571750"/>
            <a:ext cx="2498024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6" name="矩形 5"/>
          <p:cNvSpPr/>
          <p:nvPr/>
        </p:nvSpPr>
        <p:spPr>
          <a:xfrm>
            <a:off x="0" y="476972"/>
            <a:ext cx="9144000" cy="432702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0" y="476972"/>
            <a:ext cx="9144000" cy="78554"/>
          </a:xfrm>
          <a:prstGeom prst="rect">
            <a:avLst/>
          </a:prstGeom>
          <a:solidFill>
            <a:srgbClr val="E46C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8"/>
          <p:cNvGrpSpPr/>
          <p:nvPr/>
        </p:nvGrpSpPr>
        <p:grpSpPr>
          <a:xfrm>
            <a:off x="5674861" y="3192074"/>
            <a:ext cx="2605751" cy="1548832"/>
            <a:chOff x="5638658" y="3181441"/>
            <a:chExt cx="2605751" cy="1548832"/>
          </a:xfrm>
        </p:grpSpPr>
        <p:sp>
          <p:nvSpPr>
            <p:cNvPr id="10" name="梯形 19"/>
            <p:cNvSpPr/>
            <p:nvPr/>
          </p:nvSpPr>
          <p:spPr>
            <a:xfrm rot="5400000">
              <a:off x="7023956" y="3509820"/>
              <a:ext cx="1548832" cy="892074"/>
            </a:xfrm>
            <a:custGeom>
              <a:avLst/>
              <a:gdLst>
                <a:gd name="connsiteX0" fmla="*/ 0 w 1651961"/>
                <a:gd name="connsiteY0" fmla="*/ 1008112 h 1008112"/>
                <a:gd name="connsiteX1" fmla="*/ 384444 w 1651961"/>
                <a:gd name="connsiteY1" fmla="*/ 0 h 1008112"/>
                <a:gd name="connsiteX2" fmla="*/ 1267517 w 1651961"/>
                <a:gd name="connsiteY2" fmla="*/ 0 h 1008112"/>
                <a:gd name="connsiteX3" fmla="*/ 1651961 w 1651961"/>
                <a:gd name="connsiteY3" fmla="*/ 1008112 h 1008112"/>
                <a:gd name="connsiteX4" fmla="*/ 0 w 1651961"/>
                <a:gd name="connsiteY4" fmla="*/ 1008112 h 1008112"/>
                <a:gd name="connsiteX0-1" fmla="*/ 0 w 1651961"/>
                <a:gd name="connsiteY0-2" fmla="*/ 1317828 h 1317828"/>
                <a:gd name="connsiteX1-3" fmla="*/ 163222 w 1651961"/>
                <a:gd name="connsiteY1-4" fmla="*/ 0 h 1317828"/>
                <a:gd name="connsiteX2-5" fmla="*/ 1267517 w 1651961"/>
                <a:gd name="connsiteY2-6" fmla="*/ 309716 h 1317828"/>
                <a:gd name="connsiteX3-7" fmla="*/ 1651961 w 1651961"/>
                <a:gd name="connsiteY3-8" fmla="*/ 1317828 h 1317828"/>
                <a:gd name="connsiteX4-9" fmla="*/ 0 w 1651961"/>
                <a:gd name="connsiteY4-10" fmla="*/ 1317828 h 1317828"/>
                <a:gd name="connsiteX0-11" fmla="*/ 0 w 1651961"/>
                <a:gd name="connsiteY0-12" fmla="*/ 1022860 h 1022860"/>
                <a:gd name="connsiteX1-13" fmla="*/ 222217 w 1651961"/>
                <a:gd name="connsiteY1-14" fmla="*/ 0 h 1022860"/>
                <a:gd name="connsiteX2-15" fmla="*/ 1267517 w 1651961"/>
                <a:gd name="connsiteY2-16" fmla="*/ 14748 h 1022860"/>
                <a:gd name="connsiteX3-17" fmla="*/ 1651961 w 1651961"/>
                <a:gd name="connsiteY3-18" fmla="*/ 1022860 h 1022860"/>
                <a:gd name="connsiteX4-19" fmla="*/ 0 w 1651961"/>
                <a:gd name="connsiteY4-20" fmla="*/ 1022860 h 1022860"/>
                <a:gd name="connsiteX0-21" fmla="*/ 0 w 1651961"/>
                <a:gd name="connsiteY0-22" fmla="*/ 1022860 h 1022860"/>
                <a:gd name="connsiteX1-23" fmla="*/ 222217 w 1651961"/>
                <a:gd name="connsiteY1-24" fmla="*/ 0 h 1022860"/>
                <a:gd name="connsiteX2-25" fmla="*/ 1429753 w 1651961"/>
                <a:gd name="connsiteY2-26" fmla="*/ 0 h 1022860"/>
                <a:gd name="connsiteX3-27" fmla="*/ 1651961 w 1651961"/>
                <a:gd name="connsiteY3-28" fmla="*/ 1022860 h 1022860"/>
                <a:gd name="connsiteX4-29" fmla="*/ 0 w 1651961"/>
                <a:gd name="connsiteY4-30" fmla="*/ 1022860 h 1022860"/>
                <a:gd name="connsiteX0-31" fmla="*/ 0 w 1651961"/>
                <a:gd name="connsiteY0-32" fmla="*/ 1022860 h 1022860"/>
                <a:gd name="connsiteX1-33" fmla="*/ 222217 w 1651961"/>
                <a:gd name="connsiteY1-34" fmla="*/ 0 h 1022860"/>
                <a:gd name="connsiteX2-35" fmla="*/ 1577239 w 1651961"/>
                <a:gd name="connsiteY2-36" fmla="*/ 0 h 1022860"/>
                <a:gd name="connsiteX3-37" fmla="*/ 1651961 w 1651961"/>
                <a:gd name="connsiteY3-38" fmla="*/ 1022860 h 1022860"/>
                <a:gd name="connsiteX4-39" fmla="*/ 0 w 1651961"/>
                <a:gd name="connsiteY4-40" fmla="*/ 1022860 h 1022860"/>
                <a:gd name="connsiteX0-41" fmla="*/ 0 w 1858442"/>
                <a:gd name="connsiteY0-42" fmla="*/ 1022860 h 1052357"/>
                <a:gd name="connsiteX1-43" fmla="*/ 222217 w 1858442"/>
                <a:gd name="connsiteY1-44" fmla="*/ 0 h 1052357"/>
                <a:gd name="connsiteX2-45" fmla="*/ 1577239 w 1858442"/>
                <a:gd name="connsiteY2-46" fmla="*/ 0 h 1052357"/>
                <a:gd name="connsiteX3-47" fmla="*/ 1858442 w 1858442"/>
                <a:gd name="connsiteY3-48" fmla="*/ 1052357 h 1052357"/>
                <a:gd name="connsiteX4-49" fmla="*/ 0 w 1858442"/>
                <a:gd name="connsiteY4-50" fmla="*/ 1022860 h 1052357"/>
                <a:gd name="connsiteX0-51" fmla="*/ 0 w 1740458"/>
                <a:gd name="connsiteY0-52" fmla="*/ 1022860 h 1067105"/>
                <a:gd name="connsiteX1-53" fmla="*/ 222217 w 1740458"/>
                <a:gd name="connsiteY1-54" fmla="*/ 0 h 1067105"/>
                <a:gd name="connsiteX2-55" fmla="*/ 1577239 w 1740458"/>
                <a:gd name="connsiteY2-56" fmla="*/ 0 h 1067105"/>
                <a:gd name="connsiteX3-57" fmla="*/ 1740458 w 1740458"/>
                <a:gd name="connsiteY3-58" fmla="*/ 1067105 h 1067105"/>
                <a:gd name="connsiteX4-59" fmla="*/ 0 w 1740458"/>
                <a:gd name="connsiteY4-60" fmla="*/ 1022860 h 1067105"/>
                <a:gd name="connsiteX0-61" fmla="*/ 0 w 1799455"/>
                <a:gd name="connsiteY0-62" fmla="*/ 1022860 h 1067105"/>
                <a:gd name="connsiteX1-63" fmla="*/ 222217 w 1799455"/>
                <a:gd name="connsiteY1-64" fmla="*/ 0 h 1067105"/>
                <a:gd name="connsiteX2-65" fmla="*/ 1577239 w 1799455"/>
                <a:gd name="connsiteY2-66" fmla="*/ 0 h 1067105"/>
                <a:gd name="connsiteX3-67" fmla="*/ 1799455 w 1799455"/>
                <a:gd name="connsiteY3-68" fmla="*/ 1067105 h 1067105"/>
                <a:gd name="connsiteX4-69" fmla="*/ 0 w 1799455"/>
                <a:gd name="connsiteY4-70" fmla="*/ 1022860 h 1067105"/>
                <a:gd name="connsiteX0-71" fmla="*/ 0 w 1696217"/>
                <a:gd name="connsiteY0-72" fmla="*/ 1022860 h 1067105"/>
                <a:gd name="connsiteX1-73" fmla="*/ 118979 w 1696217"/>
                <a:gd name="connsiteY1-74" fmla="*/ 0 h 1067105"/>
                <a:gd name="connsiteX2-75" fmla="*/ 1474001 w 1696217"/>
                <a:gd name="connsiteY2-76" fmla="*/ 0 h 1067105"/>
                <a:gd name="connsiteX3-77" fmla="*/ 1696217 w 1696217"/>
                <a:gd name="connsiteY3-78" fmla="*/ 1067105 h 1067105"/>
                <a:gd name="connsiteX4-79" fmla="*/ 0 w 1696217"/>
                <a:gd name="connsiteY4-80" fmla="*/ 1022860 h 1067105"/>
                <a:gd name="connsiteX0-81" fmla="*/ 0 w 1519237"/>
                <a:gd name="connsiteY0-82" fmla="*/ 1022860 h 1052357"/>
                <a:gd name="connsiteX1-83" fmla="*/ 118979 w 1519237"/>
                <a:gd name="connsiteY1-84" fmla="*/ 0 h 1052357"/>
                <a:gd name="connsiteX2-85" fmla="*/ 1474001 w 1519237"/>
                <a:gd name="connsiteY2-86" fmla="*/ 0 h 1052357"/>
                <a:gd name="connsiteX3-87" fmla="*/ 1519237 w 1519237"/>
                <a:gd name="connsiteY3-88" fmla="*/ 1052357 h 1052357"/>
                <a:gd name="connsiteX4-89" fmla="*/ 0 w 1519237"/>
                <a:gd name="connsiteY4-90" fmla="*/ 1022860 h 1052357"/>
                <a:gd name="connsiteX0-91" fmla="*/ 0 w 1592978"/>
                <a:gd name="connsiteY0-92" fmla="*/ 1022860 h 1067105"/>
                <a:gd name="connsiteX1-93" fmla="*/ 118979 w 1592978"/>
                <a:gd name="connsiteY1-94" fmla="*/ 0 h 1067105"/>
                <a:gd name="connsiteX2-95" fmla="*/ 1474001 w 1592978"/>
                <a:gd name="connsiteY2-96" fmla="*/ 0 h 1067105"/>
                <a:gd name="connsiteX3-97" fmla="*/ 1592978 w 1592978"/>
                <a:gd name="connsiteY3-98" fmla="*/ 1067105 h 1067105"/>
                <a:gd name="connsiteX4-99" fmla="*/ 0 w 1592978"/>
                <a:gd name="connsiteY4-100" fmla="*/ 1022860 h 1067105"/>
                <a:gd name="connsiteX0-101" fmla="*/ 0 w 1592978"/>
                <a:gd name="connsiteY0-102" fmla="*/ 1081853 h 1126098"/>
                <a:gd name="connsiteX1-103" fmla="*/ 118979 w 1592978"/>
                <a:gd name="connsiteY1-104" fmla="*/ 58993 h 1126098"/>
                <a:gd name="connsiteX2-105" fmla="*/ 1311771 w 1592978"/>
                <a:gd name="connsiteY2-106" fmla="*/ 0 h 1126098"/>
                <a:gd name="connsiteX3-107" fmla="*/ 1592978 w 1592978"/>
                <a:gd name="connsiteY3-108" fmla="*/ 1126098 h 1126098"/>
                <a:gd name="connsiteX4-109" fmla="*/ 0 w 1592978"/>
                <a:gd name="connsiteY4-110" fmla="*/ 1081853 h 1126098"/>
                <a:gd name="connsiteX0-111" fmla="*/ 0 w 1592978"/>
                <a:gd name="connsiteY0-112" fmla="*/ 1081853 h 1126098"/>
                <a:gd name="connsiteX1-113" fmla="*/ 236966 w 1592978"/>
                <a:gd name="connsiteY1-114" fmla="*/ 73741 h 1126098"/>
                <a:gd name="connsiteX2-115" fmla="*/ 1311771 w 1592978"/>
                <a:gd name="connsiteY2-116" fmla="*/ 0 h 1126098"/>
                <a:gd name="connsiteX3-117" fmla="*/ 1592978 w 1592978"/>
                <a:gd name="connsiteY3-118" fmla="*/ 1126098 h 1126098"/>
                <a:gd name="connsiteX4-119" fmla="*/ 0 w 1592978"/>
                <a:gd name="connsiteY4-120" fmla="*/ 1081853 h 1126098"/>
                <a:gd name="connsiteX0-121" fmla="*/ 0 w 1592978"/>
                <a:gd name="connsiteY0-122" fmla="*/ 1008112 h 1052357"/>
                <a:gd name="connsiteX1-123" fmla="*/ 236966 w 1592978"/>
                <a:gd name="connsiteY1-124" fmla="*/ 0 h 1052357"/>
                <a:gd name="connsiteX2-125" fmla="*/ 1311771 w 1592978"/>
                <a:gd name="connsiteY2-126" fmla="*/ 1 h 1052357"/>
                <a:gd name="connsiteX3-127" fmla="*/ 1592978 w 1592978"/>
                <a:gd name="connsiteY3-128" fmla="*/ 1052357 h 1052357"/>
                <a:gd name="connsiteX4-129" fmla="*/ 0 w 1592978"/>
                <a:gd name="connsiteY4-130" fmla="*/ 1008112 h 105235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592978" h="1052357">
                  <a:moveTo>
                    <a:pt x="0" y="1008112"/>
                  </a:moveTo>
                  <a:lnTo>
                    <a:pt x="236966" y="0"/>
                  </a:lnTo>
                  <a:lnTo>
                    <a:pt x="1311771" y="1"/>
                  </a:lnTo>
                  <a:lnTo>
                    <a:pt x="1592978" y="1052357"/>
                  </a:lnTo>
                  <a:lnTo>
                    <a:pt x="0" y="1008112"/>
                  </a:lnTo>
                  <a:close/>
                </a:path>
              </a:pathLst>
            </a:custGeom>
            <a:gradFill flip="none" rotWithShape="1">
              <a:gsLst>
                <a:gs pos="0">
                  <a:sysClr val="windowText" lastClr="000000">
                    <a:lumMod val="85000"/>
                    <a:lumOff val="15000"/>
                  </a:sysClr>
                </a:gs>
                <a:gs pos="60000">
                  <a:sysClr val="windowText" lastClr="000000">
                    <a:lumMod val="75000"/>
                    <a:lumOff val="25000"/>
                  </a:sysClr>
                </a:gs>
                <a:gs pos="100000">
                  <a:sysClr val="windowText" lastClr="000000">
                    <a:lumMod val="65000"/>
                    <a:lumOff val="35000"/>
                    <a:alpha val="0"/>
                  </a:sysClr>
                </a:gs>
              </a:gsLst>
              <a:lin ang="16200000" scaled="1"/>
              <a:tileRect/>
            </a:gradFill>
            <a:ln w="25400" cap="flat" cmpd="sng" algn="ctr">
              <a:noFill/>
              <a:prstDash val="solid"/>
            </a:ln>
            <a:effectLst>
              <a:softEdge rad="127000"/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1" name="梯形 10"/>
            <p:cNvSpPr/>
            <p:nvPr/>
          </p:nvSpPr>
          <p:spPr>
            <a:xfrm rot="5400000">
              <a:off x="7007804" y="3635913"/>
              <a:ext cx="1400353" cy="587966"/>
            </a:xfrm>
            <a:prstGeom prst="trapezoid">
              <a:avLst>
                <a:gd name="adj" fmla="val 49839"/>
              </a:avLst>
            </a:prstGeom>
            <a:solidFill>
              <a:srgbClr val="0070C0"/>
            </a:solidFill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5638658" y="3229720"/>
              <a:ext cx="1775340" cy="1394616"/>
            </a:xfrm>
            <a:prstGeom prst="rect">
              <a:avLst/>
            </a:prstGeom>
            <a:solidFill>
              <a:srgbClr val="0070C0"/>
            </a:solidFill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3" name="TextBox 18"/>
            <p:cNvSpPr txBox="1"/>
            <p:nvPr/>
          </p:nvSpPr>
          <p:spPr>
            <a:xfrm rot="5400000" flipH="1">
              <a:off x="7144567" y="3802132"/>
              <a:ext cx="1037690" cy="3139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lvl="0">
                <a:lnSpc>
                  <a:spcPct val="80000"/>
                </a:lnSpc>
                <a:defRPr sz="4400" b="1" kern="0">
                  <a:ln w="18415" cmpd="sng">
                    <a:noFill/>
                    <a:prstDash val="solid"/>
                  </a:ln>
                  <a:solidFill>
                    <a:srgbClr val="FFC000"/>
                  </a:solidFill>
                  <a:latin typeface="Agency FB" panose="020B0503020202020204" pitchFamily="34" charset="0"/>
                  <a:ea typeface="微软雅黑" panose="020B0503020204020204" pitchFamily="34" charset="-122"/>
                </a:defRPr>
              </a:lvl1pPr>
            </a:lstStyle>
            <a:p>
              <a:pPr marL="0" marR="0" lvl="0" indent="0" algn="ctr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1" i="0" u="none" strike="noStrike" kern="0" cap="none" spc="0" normalizeH="0" baseline="0" noProof="0" dirty="0" smtClean="0">
                  <a:ln w="18415" cmpd="sng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cs typeface="Times New Roman" panose="02020603050405020304" pitchFamily="18" charset="0"/>
                </a:rPr>
                <a:t>STEP 05</a:t>
              </a:r>
              <a:endParaRPr kumimoji="0" lang="zh-CN" altLang="en-US" sz="1800" b="1" i="0" u="none" strike="noStrike" kern="0" cap="none" spc="0" normalizeH="0" baseline="0" noProof="0" dirty="0">
                <a:ln w="18415" cmpd="sng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cs typeface="Times New Roman" panose="02020603050405020304" pitchFamily="18" charset="0"/>
              </a:endParaRPr>
            </a:p>
          </p:txBody>
        </p:sp>
        <p:sp>
          <p:nvSpPr>
            <p:cNvPr id="14" name="TextBox 23"/>
            <p:cNvSpPr txBox="1"/>
            <p:nvPr/>
          </p:nvSpPr>
          <p:spPr>
            <a:xfrm flipH="1">
              <a:off x="6612086" y="3466436"/>
              <a:ext cx="1099637" cy="3220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just">
                <a:lnSpc>
                  <a:spcPts val="1500"/>
                </a:lnSpc>
                <a:defRPr sz="12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endParaRPr lang="zh-CN" altLang="en-US" sz="2800" b="1" dirty="0" smtClean="0"/>
            </a:p>
          </p:txBody>
        </p:sp>
      </p:grpSp>
      <p:grpSp>
        <p:nvGrpSpPr>
          <p:cNvPr id="3" name="组合 14"/>
          <p:cNvGrpSpPr/>
          <p:nvPr/>
        </p:nvGrpSpPr>
        <p:grpSpPr>
          <a:xfrm>
            <a:off x="3975721" y="3192073"/>
            <a:ext cx="2871642" cy="1548832"/>
            <a:chOff x="3939518" y="3181440"/>
            <a:chExt cx="2871642" cy="1548832"/>
          </a:xfrm>
        </p:grpSpPr>
        <p:sp>
          <p:nvSpPr>
            <p:cNvPr id="16" name="梯形 19"/>
            <p:cNvSpPr/>
            <p:nvPr/>
          </p:nvSpPr>
          <p:spPr>
            <a:xfrm rot="5400000">
              <a:off x="5324815" y="3509819"/>
              <a:ext cx="1548832" cy="892074"/>
            </a:xfrm>
            <a:custGeom>
              <a:avLst/>
              <a:gdLst>
                <a:gd name="connsiteX0" fmla="*/ 0 w 1651961"/>
                <a:gd name="connsiteY0" fmla="*/ 1008112 h 1008112"/>
                <a:gd name="connsiteX1" fmla="*/ 384444 w 1651961"/>
                <a:gd name="connsiteY1" fmla="*/ 0 h 1008112"/>
                <a:gd name="connsiteX2" fmla="*/ 1267517 w 1651961"/>
                <a:gd name="connsiteY2" fmla="*/ 0 h 1008112"/>
                <a:gd name="connsiteX3" fmla="*/ 1651961 w 1651961"/>
                <a:gd name="connsiteY3" fmla="*/ 1008112 h 1008112"/>
                <a:gd name="connsiteX4" fmla="*/ 0 w 1651961"/>
                <a:gd name="connsiteY4" fmla="*/ 1008112 h 1008112"/>
                <a:gd name="connsiteX0-1" fmla="*/ 0 w 1651961"/>
                <a:gd name="connsiteY0-2" fmla="*/ 1317828 h 1317828"/>
                <a:gd name="connsiteX1-3" fmla="*/ 163222 w 1651961"/>
                <a:gd name="connsiteY1-4" fmla="*/ 0 h 1317828"/>
                <a:gd name="connsiteX2-5" fmla="*/ 1267517 w 1651961"/>
                <a:gd name="connsiteY2-6" fmla="*/ 309716 h 1317828"/>
                <a:gd name="connsiteX3-7" fmla="*/ 1651961 w 1651961"/>
                <a:gd name="connsiteY3-8" fmla="*/ 1317828 h 1317828"/>
                <a:gd name="connsiteX4-9" fmla="*/ 0 w 1651961"/>
                <a:gd name="connsiteY4-10" fmla="*/ 1317828 h 1317828"/>
                <a:gd name="connsiteX0-11" fmla="*/ 0 w 1651961"/>
                <a:gd name="connsiteY0-12" fmla="*/ 1022860 h 1022860"/>
                <a:gd name="connsiteX1-13" fmla="*/ 222217 w 1651961"/>
                <a:gd name="connsiteY1-14" fmla="*/ 0 h 1022860"/>
                <a:gd name="connsiteX2-15" fmla="*/ 1267517 w 1651961"/>
                <a:gd name="connsiteY2-16" fmla="*/ 14748 h 1022860"/>
                <a:gd name="connsiteX3-17" fmla="*/ 1651961 w 1651961"/>
                <a:gd name="connsiteY3-18" fmla="*/ 1022860 h 1022860"/>
                <a:gd name="connsiteX4-19" fmla="*/ 0 w 1651961"/>
                <a:gd name="connsiteY4-20" fmla="*/ 1022860 h 1022860"/>
                <a:gd name="connsiteX0-21" fmla="*/ 0 w 1651961"/>
                <a:gd name="connsiteY0-22" fmla="*/ 1022860 h 1022860"/>
                <a:gd name="connsiteX1-23" fmla="*/ 222217 w 1651961"/>
                <a:gd name="connsiteY1-24" fmla="*/ 0 h 1022860"/>
                <a:gd name="connsiteX2-25" fmla="*/ 1429753 w 1651961"/>
                <a:gd name="connsiteY2-26" fmla="*/ 0 h 1022860"/>
                <a:gd name="connsiteX3-27" fmla="*/ 1651961 w 1651961"/>
                <a:gd name="connsiteY3-28" fmla="*/ 1022860 h 1022860"/>
                <a:gd name="connsiteX4-29" fmla="*/ 0 w 1651961"/>
                <a:gd name="connsiteY4-30" fmla="*/ 1022860 h 1022860"/>
                <a:gd name="connsiteX0-31" fmla="*/ 0 w 1651961"/>
                <a:gd name="connsiteY0-32" fmla="*/ 1022860 h 1022860"/>
                <a:gd name="connsiteX1-33" fmla="*/ 222217 w 1651961"/>
                <a:gd name="connsiteY1-34" fmla="*/ 0 h 1022860"/>
                <a:gd name="connsiteX2-35" fmla="*/ 1577239 w 1651961"/>
                <a:gd name="connsiteY2-36" fmla="*/ 0 h 1022860"/>
                <a:gd name="connsiteX3-37" fmla="*/ 1651961 w 1651961"/>
                <a:gd name="connsiteY3-38" fmla="*/ 1022860 h 1022860"/>
                <a:gd name="connsiteX4-39" fmla="*/ 0 w 1651961"/>
                <a:gd name="connsiteY4-40" fmla="*/ 1022860 h 1022860"/>
                <a:gd name="connsiteX0-41" fmla="*/ 0 w 1858442"/>
                <a:gd name="connsiteY0-42" fmla="*/ 1022860 h 1052357"/>
                <a:gd name="connsiteX1-43" fmla="*/ 222217 w 1858442"/>
                <a:gd name="connsiteY1-44" fmla="*/ 0 h 1052357"/>
                <a:gd name="connsiteX2-45" fmla="*/ 1577239 w 1858442"/>
                <a:gd name="connsiteY2-46" fmla="*/ 0 h 1052357"/>
                <a:gd name="connsiteX3-47" fmla="*/ 1858442 w 1858442"/>
                <a:gd name="connsiteY3-48" fmla="*/ 1052357 h 1052357"/>
                <a:gd name="connsiteX4-49" fmla="*/ 0 w 1858442"/>
                <a:gd name="connsiteY4-50" fmla="*/ 1022860 h 1052357"/>
                <a:gd name="connsiteX0-51" fmla="*/ 0 w 1740458"/>
                <a:gd name="connsiteY0-52" fmla="*/ 1022860 h 1067105"/>
                <a:gd name="connsiteX1-53" fmla="*/ 222217 w 1740458"/>
                <a:gd name="connsiteY1-54" fmla="*/ 0 h 1067105"/>
                <a:gd name="connsiteX2-55" fmla="*/ 1577239 w 1740458"/>
                <a:gd name="connsiteY2-56" fmla="*/ 0 h 1067105"/>
                <a:gd name="connsiteX3-57" fmla="*/ 1740458 w 1740458"/>
                <a:gd name="connsiteY3-58" fmla="*/ 1067105 h 1067105"/>
                <a:gd name="connsiteX4-59" fmla="*/ 0 w 1740458"/>
                <a:gd name="connsiteY4-60" fmla="*/ 1022860 h 1067105"/>
                <a:gd name="connsiteX0-61" fmla="*/ 0 w 1799455"/>
                <a:gd name="connsiteY0-62" fmla="*/ 1022860 h 1067105"/>
                <a:gd name="connsiteX1-63" fmla="*/ 222217 w 1799455"/>
                <a:gd name="connsiteY1-64" fmla="*/ 0 h 1067105"/>
                <a:gd name="connsiteX2-65" fmla="*/ 1577239 w 1799455"/>
                <a:gd name="connsiteY2-66" fmla="*/ 0 h 1067105"/>
                <a:gd name="connsiteX3-67" fmla="*/ 1799455 w 1799455"/>
                <a:gd name="connsiteY3-68" fmla="*/ 1067105 h 1067105"/>
                <a:gd name="connsiteX4-69" fmla="*/ 0 w 1799455"/>
                <a:gd name="connsiteY4-70" fmla="*/ 1022860 h 1067105"/>
                <a:gd name="connsiteX0-71" fmla="*/ 0 w 1696217"/>
                <a:gd name="connsiteY0-72" fmla="*/ 1022860 h 1067105"/>
                <a:gd name="connsiteX1-73" fmla="*/ 118979 w 1696217"/>
                <a:gd name="connsiteY1-74" fmla="*/ 0 h 1067105"/>
                <a:gd name="connsiteX2-75" fmla="*/ 1474001 w 1696217"/>
                <a:gd name="connsiteY2-76" fmla="*/ 0 h 1067105"/>
                <a:gd name="connsiteX3-77" fmla="*/ 1696217 w 1696217"/>
                <a:gd name="connsiteY3-78" fmla="*/ 1067105 h 1067105"/>
                <a:gd name="connsiteX4-79" fmla="*/ 0 w 1696217"/>
                <a:gd name="connsiteY4-80" fmla="*/ 1022860 h 1067105"/>
                <a:gd name="connsiteX0-81" fmla="*/ 0 w 1519237"/>
                <a:gd name="connsiteY0-82" fmla="*/ 1022860 h 1052357"/>
                <a:gd name="connsiteX1-83" fmla="*/ 118979 w 1519237"/>
                <a:gd name="connsiteY1-84" fmla="*/ 0 h 1052357"/>
                <a:gd name="connsiteX2-85" fmla="*/ 1474001 w 1519237"/>
                <a:gd name="connsiteY2-86" fmla="*/ 0 h 1052357"/>
                <a:gd name="connsiteX3-87" fmla="*/ 1519237 w 1519237"/>
                <a:gd name="connsiteY3-88" fmla="*/ 1052357 h 1052357"/>
                <a:gd name="connsiteX4-89" fmla="*/ 0 w 1519237"/>
                <a:gd name="connsiteY4-90" fmla="*/ 1022860 h 1052357"/>
                <a:gd name="connsiteX0-91" fmla="*/ 0 w 1592978"/>
                <a:gd name="connsiteY0-92" fmla="*/ 1022860 h 1067105"/>
                <a:gd name="connsiteX1-93" fmla="*/ 118979 w 1592978"/>
                <a:gd name="connsiteY1-94" fmla="*/ 0 h 1067105"/>
                <a:gd name="connsiteX2-95" fmla="*/ 1474001 w 1592978"/>
                <a:gd name="connsiteY2-96" fmla="*/ 0 h 1067105"/>
                <a:gd name="connsiteX3-97" fmla="*/ 1592978 w 1592978"/>
                <a:gd name="connsiteY3-98" fmla="*/ 1067105 h 1067105"/>
                <a:gd name="connsiteX4-99" fmla="*/ 0 w 1592978"/>
                <a:gd name="connsiteY4-100" fmla="*/ 1022860 h 1067105"/>
                <a:gd name="connsiteX0-101" fmla="*/ 0 w 1592978"/>
                <a:gd name="connsiteY0-102" fmla="*/ 1081853 h 1126098"/>
                <a:gd name="connsiteX1-103" fmla="*/ 118979 w 1592978"/>
                <a:gd name="connsiteY1-104" fmla="*/ 58993 h 1126098"/>
                <a:gd name="connsiteX2-105" fmla="*/ 1311771 w 1592978"/>
                <a:gd name="connsiteY2-106" fmla="*/ 0 h 1126098"/>
                <a:gd name="connsiteX3-107" fmla="*/ 1592978 w 1592978"/>
                <a:gd name="connsiteY3-108" fmla="*/ 1126098 h 1126098"/>
                <a:gd name="connsiteX4-109" fmla="*/ 0 w 1592978"/>
                <a:gd name="connsiteY4-110" fmla="*/ 1081853 h 1126098"/>
                <a:gd name="connsiteX0-111" fmla="*/ 0 w 1592978"/>
                <a:gd name="connsiteY0-112" fmla="*/ 1081853 h 1126098"/>
                <a:gd name="connsiteX1-113" fmla="*/ 236966 w 1592978"/>
                <a:gd name="connsiteY1-114" fmla="*/ 73741 h 1126098"/>
                <a:gd name="connsiteX2-115" fmla="*/ 1311771 w 1592978"/>
                <a:gd name="connsiteY2-116" fmla="*/ 0 h 1126098"/>
                <a:gd name="connsiteX3-117" fmla="*/ 1592978 w 1592978"/>
                <a:gd name="connsiteY3-118" fmla="*/ 1126098 h 1126098"/>
                <a:gd name="connsiteX4-119" fmla="*/ 0 w 1592978"/>
                <a:gd name="connsiteY4-120" fmla="*/ 1081853 h 1126098"/>
                <a:gd name="connsiteX0-121" fmla="*/ 0 w 1592978"/>
                <a:gd name="connsiteY0-122" fmla="*/ 1008112 h 1052357"/>
                <a:gd name="connsiteX1-123" fmla="*/ 236966 w 1592978"/>
                <a:gd name="connsiteY1-124" fmla="*/ 0 h 1052357"/>
                <a:gd name="connsiteX2-125" fmla="*/ 1311771 w 1592978"/>
                <a:gd name="connsiteY2-126" fmla="*/ 1 h 1052357"/>
                <a:gd name="connsiteX3-127" fmla="*/ 1592978 w 1592978"/>
                <a:gd name="connsiteY3-128" fmla="*/ 1052357 h 1052357"/>
                <a:gd name="connsiteX4-129" fmla="*/ 0 w 1592978"/>
                <a:gd name="connsiteY4-130" fmla="*/ 1008112 h 105235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592978" h="1052357">
                  <a:moveTo>
                    <a:pt x="0" y="1008112"/>
                  </a:moveTo>
                  <a:lnTo>
                    <a:pt x="236966" y="0"/>
                  </a:lnTo>
                  <a:lnTo>
                    <a:pt x="1311771" y="1"/>
                  </a:lnTo>
                  <a:lnTo>
                    <a:pt x="1592978" y="1052357"/>
                  </a:lnTo>
                  <a:lnTo>
                    <a:pt x="0" y="1008112"/>
                  </a:lnTo>
                  <a:close/>
                </a:path>
              </a:pathLst>
            </a:custGeom>
            <a:gradFill flip="none" rotWithShape="1">
              <a:gsLst>
                <a:gs pos="0">
                  <a:sysClr val="windowText" lastClr="000000">
                    <a:lumMod val="85000"/>
                    <a:lumOff val="15000"/>
                  </a:sysClr>
                </a:gs>
                <a:gs pos="60000">
                  <a:sysClr val="windowText" lastClr="000000">
                    <a:lumMod val="75000"/>
                    <a:lumOff val="25000"/>
                  </a:sysClr>
                </a:gs>
                <a:gs pos="100000">
                  <a:sysClr val="windowText" lastClr="000000">
                    <a:lumMod val="65000"/>
                    <a:lumOff val="35000"/>
                    <a:alpha val="0"/>
                  </a:sysClr>
                </a:gs>
              </a:gsLst>
              <a:lin ang="16200000" scaled="1"/>
              <a:tileRect/>
            </a:gradFill>
            <a:ln w="25400" cap="flat" cmpd="sng" algn="ctr">
              <a:noFill/>
              <a:prstDash val="solid"/>
            </a:ln>
            <a:effectLst>
              <a:softEdge rad="127000"/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9" name="组合 16"/>
            <p:cNvGrpSpPr/>
            <p:nvPr/>
          </p:nvGrpSpPr>
          <p:grpSpPr>
            <a:xfrm>
              <a:off x="3939518" y="3229718"/>
              <a:ext cx="2871642" cy="1400353"/>
              <a:chOff x="3939518" y="3229718"/>
              <a:chExt cx="2871642" cy="1400353"/>
            </a:xfrm>
          </p:grpSpPr>
          <p:sp>
            <p:nvSpPr>
              <p:cNvPr id="18" name="梯形 17"/>
              <p:cNvSpPr/>
              <p:nvPr/>
            </p:nvSpPr>
            <p:spPr>
              <a:xfrm rot="5400000">
                <a:off x="5308664" y="3635912"/>
                <a:ext cx="1400353" cy="587966"/>
              </a:xfrm>
              <a:prstGeom prst="trapezoid">
                <a:avLst>
                  <a:gd name="adj" fmla="val 49839"/>
                </a:avLst>
              </a:prstGeom>
              <a:solidFill>
                <a:srgbClr val="E46C0A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9" name="矩形 18"/>
              <p:cNvSpPr/>
              <p:nvPr/>
            </p:nvSpPr>
            <p:spPr>
              <a:xfrm>
                <a:off x="3939518" y="3229719"/>
                <a:ext cx="1775340" cy="1394616"/>
              </a:xfrm>
              <a:prstGeom prst="rect">
                <a:avLst/>
              </a:prstGeom>
              <a:solidFill>
                <a:srgbClr val="E46C0A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20" name="TextBox 17"/>
              <p:cNvSpPr txBox="1"/>
              <p:nvPr/>
            </p:nvSpPr>
            <p:spPr>
              <a:xfrm rot="5400000" flipH="1">
                <a:off x="5436891" y="3802131"/>
                <a:ext cx="1037690" cy="3139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lvl="0">
                  <a:lnSpc>
                    <a:spcPct val="80000"/>
                  </a:lnSpc>
                  <a:defRPr sz="4400" b="1" kern="0">
                    <a:ln w="18415" cmpd="sng">
                      <a:noFill/>
                      <a:prstDash val="solid"/>
                    </a:ln>
                    <a:solidFill>
                      <a:srgbClr val="FFC000"/>
                    </a:solidFill>
                    <a:latin typeface="Agency FB" panose="020B0503020202020204" pitchFamily="34" charset="0"/>
                    <a:ea typeface="微软雅黑" panose="020B0503020204020204" pitchFamily="34" charset="-122"/>
                  </a:defRPr>
                </a:lvl1pPr>
              </a:lstStyle>
              <a:p>
                <a:pPr marL="0" marR="0" lvl="0" indent="0" algn="ctr" defTabSz="91440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800" b="1" i="0" u="none" strike="noStrike" kern="0" cap="none" spc="0" normalizeH="0" baseline="0" noProof="0" dirty="0" smtClean="0">
                    <a:ln w="18415" cmpd="sng">
                      <a:noFill/>
                      <a:prstDash val="solid"/>
                    </a:ln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cs typeface="Times New Roman" panose="02020603050405020304" pitchFamily="18" charset="0"/>
                  </a:rPr>
                  <a:t>STEP 04</a:t>
                </a:r>
                <a:endParaRPr kumimoji="0" lang="zh-CN" altLang="en-US" sz="1800" b="1" i="0" u="none" strike="noStrike" kern="0" cap="none" spc="0" normalizeH="0" baseline="0" noProof="0" dirty="0">
                  <a:ln w="18415" cmpd="sng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cs typeface="Times New Roman" panose="02020603050405020304" pitchFamily="18" charset="0"/>
                </a:endParaRPr>
              </a:p>
            </p:txBody>
          </p:sp>
          <p:sp>
            <p:nvSpPr>
              <p:cNvPr id="21" name="TextBox 22"/>
              <p:cNvSpPr txBox="1"/>
              <p:nvPr/>
            </p:nvSpPr>
            <p:spPr>
              <a:xfrm flipH="1">
                <a:off x="4915199" y="3472640"/>
                <a:ext cx="1895961" cy="3220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just">
                  <a:lnSpc>
                    <a:spcPts val="1500"/>
                  </a:lnSpc>
                  <a:defRPr sz="1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endParaRPr lang="zh-CN" altLang="en-US" sz="2800" b="1" dirty="0" smtClean="0"/>
              </a:p>
            </p:txBody>
          </p:sp>
        </p:grpSp>
      </p:grpSp>
      <p:grpSp>
        <p:nvGrpSpPr>
          <p:cNvPr id="15" name="组合 21"/>
          <p:cNvGrpSpPr/>
          <p:nvPr/>
        </p:nvGrpSpPr>
        <p:grpSpPr>
          <a:xfrm>
            <a:off x="2200381" y="3234613"/>
            <a:ext cx="2363307" cy="1400353"/>
            <a:chOff x="2164178" y="3223980"/>
            <a:chExt cx="2363307" cy="1400353"/>
          </a:xfrm>
        </p:grpSpPr>
        <p:sp>
          <p:nvSpPr>
            <p:cNvPr id="23" name="梯形 22"/>
            <p:cNvSpPr/>
            <p:nvPr/>
          </p:nvSpPr>
          <p:spPr>
            <a:xfrm rot="5400000">
              <a:off x="3533325" y="3630174"/>
              <a:ext cx="1400353" cy="587966"/>
            </a:xfrm>
            <a:prstGeom prst="trapezoid">
              <a:avLst>
                <a:gd name="adj" fmla="val 49839"/>
              </a:avLst>
            </a:prstGeom>
            <a:solidFill>
              <a:srgbClr val="0070C0"/>
            </a:solidFill>
            <a:ln w="25400" cap="flat" cmpd="sng" algn="ctr">
              <a:noFill/>
              <a:prstDash val="solid"/>
            </a:ln>
            <a:effectLst>
              <a:outerShdw blurRad="304800" dist="38100" dir="2700000" algn="tl" rotWithShape="0">
                <a:prstClr val="black">
                  <a:alpha val="64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2164178" y="3228988"/>
              <a:ext cx="1775340" cy="1394616"/>
            </a:xfrm>
            <a:prstGeom prst="rect">
              <a:avLst/>
            </a:prstGeom>
            <a:solidFill>
              <a:srgbClr val="0070C0"/>
            </a:solidFill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5" name="TextBox 16"/>
            <p:cNvSpPr txBox="1"/>
            <p:nvPr/>
          </p:nvSpPr>
          <p:spPr>
            <a:xfrm rot="5400000" flipH="1">
              <a:off x="3701784" y="3806214"/>
              <a:ext cx="1029522" cy="3139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lvl="0">
                <a:lnSpc>
                  <a:spcPct val="80000"/>
                </a:lnSpc>
                <a:defRPr sz="4400" b="1" kern="0">
                  <a:ln w="18415" cmpd="sng">
                    <a:noFill/>
                    <a:prstDash val="solid"/>
                  </a:ln>
                  <a:solidFill>
                    <a:srgbClr val="FFC000"/>
                  </a:solidFill>
                  <a:latin typeface="Agency FB" panose="020B0503020202020204" pitchFamily="34" charset="0"/>
                  <a:ea typeface="微软雅黑" panose="020B0503020204020204" pitchFamily="34" charset="-122"/>
                </a:defRPr>
              </a:lvl1pPr>
            </a:lstStyle>
            <a:p>
              <a:pPr marL="0" marR="0" lvl="0" indent="0" algn="ctr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1" i="0" u="none" strike="noStrike" kern="0" cap="none" spc="0" normalizeH="0" baseline="0" noProof="0" dirty="0" smtClean="0">
                  <a:ln w="18415" cmpd="sng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cs typeface="Times New Roman" panose="02020603050405020304" pitchFamily="18" charset="0"/>
                </a:rPr>
                <a:t>STEP 03</a:t>
              </a:r>
              <a:endParaRPr kumimoji="0" lang="zh-CN" altLang="en-US" sz="1800" b="1" i="0" u="none" strike="noStrike" kern="0" cap="none" spc="0" normalizeH="0" baseline="0" noProof="0" dirty="0">
                <a:ln w="18415" cmpd="sng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cs typeface="Times New Roman" panose="02020603050405020304" pitchFamily="18" charset="0"/>
              </a:endParaRPr>
            </a:p>
          </p:txBody>
        </p:sp>
        <p:sp>
          <p:nvSpPr>
            <p:cNvPr id="26" name="TextBox 21"/>
            <p:cNvSpPr txBox="1"/>
            <p:nvPr/>
          </p:nvSpPr>
          <p:spPr>
            <a:xfrm flipH="1">
              <a:off x="2501241" y="3993229"/>
              <a:ext cx="1725366" cy="3220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just">
                <a:lnSpc>
                  <a:spcPts val="1500"/>
                </a:lnSpc>
                <a:defRPr sz="12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endParaRPr lang="en-US" altLang="zh-CN" sz="2800" b="1" dirty="0"/>
            </a:p>
          </p:txBody>
        </p:sp>
      </p:grpSp>
      <p:sp>
        <p:nvSpPr>
          <p:cNvPr id="28" name="梯形 27"/>
          <p:cNvSpPr/>
          <p:nvPr/>
        </p:nvSpPr>
        <p:spPr>
          <a:xfrm rot="10800000">
            <a:off x="2204216" y="3198453"/>
            <a:ext cx="1771504" cy="468723"/>
          </a:xfrm>
          <a:prstGeom prst="trapezoid">
            <a:avLst>
              <a:gd name="adj" fmla="val 49839"/>
            </a:avLst>
          </a:prstGeom>
          <a:solidFill>
            <a:srgbClr val="E46C0A"/>
          </a:solidFill>
          <a:ln w="25400" cap="flat" cmpd="sng" algn="ctr">
            <a:noFill/>
            <a:prstDash val="solid"/>
          </a:ln>
          <a:effectLst>
            <a:outerShdw blurRad="304800" dist="38100" dir="2700000" algn="tl" rotWithShape="0">
              <a:prstClr val="black">
                <a:alpha val="6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2200381" y="1803838"/>
            <a:ext cx="1775340" cy="1394616"/>
          </a:xfrm>
          <a:prstGeom prst="rect">
            <a:avLst/>
          </a:prstGeom>
          <a:solidFill>
            <a:srgbClr val="E46C0A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0" name="TextBox 15"/>
          <p:cNvSpPr txBox="1"/>
          <p:nvPr/>
        </p:nvSpPr>
        <p:spPr>
          <a:xfrm flipH="1">
            <a:off x="2529259" y="3205459"/>
            <a:ext cx="1097535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lvl="0">
              <a:lnSpc>
                <a:spcPct val="80000"/>
              </a:lnSpc>
              <a:defRPr sz="4400" b="1" kern="0">
                <a:ln w="18415" cmpd="sng">
                  <a:noFill/>
                  <a:prstDash val="solid"/>
                </a:ln>
                <a:solidFill>
                  <a:srgbClr val="FFC000"/>
                </a:solidFill>
                <a:latin typeface="Agency FB" panose="020B0503020202020204" pitchFamily="34" charset="0"/>
                <a:ea typeface="微软雅黑" panose="020B0503020204020204" pitchFamily="34" charset="-122"/>
              </a:defRPr>
            </a:lvl1pPr>
          </a:lstStyle>
          <a:p>
            <a:pPr marL="0" marR="0" lvl="0" indent="0" algn="ctr" defTabSz="9144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0" cap="none" spc="0" normalizeH="0" baseline="0" noProof="0" dirty="0" smtClean="0">
                <a:ln w="18415" cmpd="sng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cs typeface="Times New Roman" panose="02020603050405020304" pitchFamily="18" charset="0"/>
              </a:rPr>
              <a:t>STEP </a:t>
            </a:r>
          </a:p>
          <a:p>
            <a:pPr marL="0" marR="0" lvl="0" indent="0" algn="ctr" defTabSz="9144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0" cap="none" spc="0" normalizeH="0" baseline="0" noProof="0" dirty="0" smtClean="0">
                <a:ln w="18415" cmpd="sng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cs typeface="Times New Roman" panose="02020603050405020304" pitchFamily="18" charset="0"/>
              </a:rPr>
              <a:t>02</a:t>
            </a:r>
            <a:endParaRPr kumimoji="0" lang="zh-CN" altLang="en-US" sz="1800" b="1" i="0" u="none" strike="noStrike" kern="0" cap="none" spc="0" normalizeH="0" baseline="0" noProof="0" dirty="0">
              <a:ln w="18415" cmpd="sng">
                <a:noFill/>
                <a:prstDash val="solid"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cs typeface="Times New Roman" panose="02020603050405020304" pitchFamily="18" charset="0"/>
            </a:endParaRPr>
          </a:p>
        </p:txBody>
      </p:sp>
      <p:sp>
        <p:nvSpPr>
          <p:cNvPr id="31" name="TextBox 20"/>
          <p:cNvSpPr txBox="1"/>
          <p:nvPr/>
        </p:nvSpPr>
        <p:spPr>
          <a:xfrm flipH="1">
            <a:off x="3227728" y="2073353"/>
            <a:ext cx="770104" cy="1054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lnSpc>
                <a:spcPts val="1500"/>
              </a:lnSpc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2800" b="1" dirty="0" smtClean="0">
                <a:solidFill>
                  <a:schemeClr val="bg1"/>
                </a:solidFill>
              </a:rPr>
              <a:t>可</a:t>
            </a:r>
            <a:endParaRPr lang="en-US" altLang="zh-CN" sz="2800" b="1" dirty="0" smtClean="0">
              <a:solidFill>
                <a:schemeClr val="bg1"/>
              </a:solidFill>
            </a:endParaRPr>
          </a:p>
          <a:p>
            <a:endParaRPr lang="en-US" altLang="zh-CN" sz="2800" b="1" dirty="0" smtClean="0">
              <a:solidFill>
                <a:schemeClr val="bg1"/>
              </a:solidFill>
            </a:endParaRPr>
          </a:p>
          <a:p>
            <a:r>
              <a:rPr lang="zh-CN" altLang="en-US" sz="2800" b="1" dirty="0" smtClean="0">
                <a:solidFill>
                  <a:schemeClr val="bg1"/>
                </a:solidFill>
              </a:rPr>
              <a:t>靠</a:t>
            </a:r>
            <a:endParaRPr lang="en-US" altLang="zh-CN" sz="2800" b="1" dirty="0" smtClean="0">
              <a:solidFill>
                <a:schemeClr val="bg1"/>
              </a:solidFill>
            </a:endParaRPr>
          </a:p>
          <a:p>
            <a:endParaRPr lang="en-US" altLang="zh-CN" sz="2800" b="1" dirty="0" smtClean="0">
              <a:solidFill>
                <a:schemeClr val="bg1"/>
              </a:solidFill>
            </a:endParaRPr>
          </a:p>
          <a:p>
            <a:r>
              <a:rPr lang="zh-CN" altLang="en-US" sz="2800" b="1" dirty="0" smtClean="0">
                <a:solidFill>
                  <a:schemeClr val="bg1"/>
                </a:solidFill>
              </a:rPr>
              <a:t>性</a:t>
            </a:r>
            <a:endParaRPr lang="en-US" altLang="zh-CN" sz="2800" b="1" dirty="0">
              <a:solidFill>
                <a:schemeClr val="bg1"/>
              </a:solidFill>
            </a:endParaRPr>
          </a:p>
        </p:txBody>
      </p:sp>
      <p:grpSp>
        <p:nvGrpSpPr>
          <p:cNvPr id="22" name="组合 31"/>
          <p:cNvGrpSpPr/>
          <p:nvPr/>
        </p:nvGrpSpPr>
        <p:grpSpPr>
          <a:xfrm>
            <a:off x="694702" y="1803839"/>
            <a:ext cx="2568798" cy="1435428"/>
            <a:chOff x="392674" y="1793206"/>
            <a:chExt cx="2568798" cy="1435428"/>
          </a:xfrm>
        </p:grpSpPr>
        <p:sp>
          <p:nvSpPr>
            <p:cNvPr id="33" name="梯形 19"/>
            <p:cNvSpPr/>
            <p:nvPr/>
          </p:nvSpPr>
          <p:spPr>
            <a:xfrm rot="5400000">
              <a:off x="1797721" y="2064883"/>
              <a:ext cx="1435428" cy="892074"/>
            </a:xfrm>
            <a:custGeom>
              <a:avLst/>
              <a:gdLst>
                <a:gd name="connsiteX0" fmla="*/ 0 w 1651961"/>
                <a:gd name="connsiteY0" fmla="*/ 1008112 h 1008112"/>
                <a:gd name="connsiteX1" fmla="*/ 384444 w 1651961"/>
                <a:gd name="connsiteY1" fmla="*/ 0 h 1008112"/>
                <a:gd name="connsiteX2" fmla="*/ 1267517 w 1651961"/>
                <a:gd name="connsiteY2" fmla="*/ 0 h 1008112"/>
                <a:gd name="connsiteX3" fmla="*/ 1651961 w 1651961"/>
                <a:gd name="connsiteY3" fmla="*/ 1008112 h 1008112"/>
                <a:gd name="connsiteX4" fmla="*/ 0 w 1651961"/>
                <a:gd name="connsiteY4" fmla="*/ 1008112 h 1008112"/>
                <a:gd name="connsiteX0-1" fmla="*/ 0 w 1651961"/>
                <a:gd name="connsiteY0-2" fmla="*/ 1317828 h 1317828"/>
                <a:gd name="connsiteX1-3" fmla="*/ 163222 w 1651961"/>
                <a:gd name="connsiteY1-4" fmla="*/ 0 h 1317828"/>
                <a:gd name="connsiteX2-5" fmla="*/ 1267517 w 1651961"/>
                <a:gd name="connsiteY2-6" fmla="*/ 309716 h 1317828"/>
                <a:gd name="connsiteX3-7" fmla="*/ 1651961 w 1651961"/>
                <a:gd name="connsiteY3-8" fmla="*/ 1317828 h 1317828"/>
                <a:gd name="connsiteX4-9" fmla="*/ 0 w 1651961"/>
                <a:gd name="connsiteY4-10" fmla="*/ 1317828 h 1317828"/>
                <a:gd name="connsiteX0-11" fmla="*/ 0 w 1651961"/>
                <a:gd name="connsiteY0-12" fmla="*/ 1022860 h 1022860"/>
                <a:gd name="connsiteX1-13" fmla="*/ 222217 w 1651961"/>
                <a:gd name="connsiteY1-14" fmla="*/ 0 h 1022860"/>
                <a:gd name="connsiteX2-15" fmla="*/ 1267517 w 1651961"/>
                <a:gd name="connsiteY2-16" fmla="*/ 14748 h 1022860"/>
                <a:gd name="connsiteX3-17" fmla="*/ 1651961 w 1651961"/>
                <a:gd name="connsiteY3-18" fmla="*/ 1022860 h 1022860"/>
                <a:gd name="connsiteX4-19" fmla="*/ 0 w 1651961"/>
                <a:gd name="connsiteY4-20" fmla="*/ 1022860 h 1022860"/>
                <a:gd name="connsiteX0-21" fmla="*/ 0 w 1651961"/>
                <a:gd name="connsiteY0-22" fmla="*/ 1022860 h 1022860"/>
                <a:gd name="connsiteX1-23" fmla="*/ 222217 w 1651961"/>
                <a:gd name="connsiteY1-24" fmla="*/ 0 h 1022860"/>
                <a:gd name="connsiteX2-25" fmla="*/ 1429753 w 1651961"/>
                <a:gd name="connsiteY2-26" fmla="*/ 0 h 1022860"/>
                <a:gd name="connsiteX3-27" fmla="*/ 1651961 w 1651961"/>
                <a:gd name="connsiteY3-28" fmla="*/ 1022860 h 1022860"/>
                <a:gd name="connsiteX4-29" fmla="*/ 0 w 1651961"/>
                <a:gd name="connsiteY4-30" fmla="*/ 1022860 h 1022860"/>
                <a:gd name="connsiteX0-31" fmla="*/ 0 w 1651961"/>
                <a:gd name="connsiteY0-32" fmla="*/ 1022860 h 1022860"/>
                <a:gd name="connsiteX1-33" fmla="*/ 222217 w 1651961"/>
                <a:gd name="connsiteY1-34" fmla="*/ 0 h 1022860"/>
                <a:gd name="connsiteX2-35" fmla="*/ 1577239 w 1651961"/>
                <a:gd name="connsiteY2-36" fmla="*/ 0 h 1022860"/>
                <a:gd name="connsiteX3-37" fmla="*/ 1651961 w 1651961"/>
                <a:gd name="connsiteY3-38" fmla="*/ 1022860 h 1022860"/>
                <a:gd name="connsiteX4-39" fmla="*/ 0 w 1651961"/>
                <a:gd name="connsiteY4-40" fmla="*/ 1022860 h 1022860"/>
                <a:gd name="connsiteX0-41" fmla="*/ 0 w 1858442"/>
                <a:gd name="connsiteY0-42" fmla="*/ 1022860 h 1052357"/>
                <a:gd name="connsiteX1-43" fmla="*/ 222217 w 1858442"/>
                <a:gd name="connsiteY1-44" fmla="*/ 0 h 1052357"/>
                <a:gd name="connsiteX2-45" fmla="*/ 1577239 w 1858442"/>
                <a:gd name="connsiteY2-46" fmla="*/ 0 h 1052357"/>
                <a:gd name="connsiteX3-47" fmla="*/ 1858442 w 1858442"/>
                <a:gd name="connsiteY3-48" fmla="*/ 1052357 h 1052357"/>
                <a:gd name="connsiteX4-49" fmla="*/ 0 w 1858442"/>
                <a:gd name="connsiteY4-50" fmla="*/ 1022860 h 1052357"/>
                <a:gd name="connsiteX0-51" fmla="*/ 0 w 1740458"/>
                <a:gd name="connsiteY0-52" fmla="*/ 1022860 h 1067105"/>
                <a:gd name="connsiteX1-53" fmla="*/ 222217 w 1740458"/>
                <a:gd name="connsiteY1-54" fmla="*/ 0 h 1067105"/>
                <a:gd name="connsiteX2-55" fmla="*/ 1577239 w 1740458"/>
                <a:gd name="connsiteY2-56" fmla="*/ 0 h 1067105"/>
                <a:gd name="connsiteX3-57" fmla="*/ 1740458 w 1740458"/>
                <a:gd name="connsiteY3-58" fmla="*/ 1067105 h 1067105"/>
                <a:gd name="connsiteX4-59" fmla="*/ 0 w 1740458"/>
                <a:gd name="connsiteY4-60" fmla="*/ 1022860 h 1067105"/>
                <a:gd name="connsiteX0-61" fmla="*/ 0 w 1799455"/>
                <a:gd name="connsiteY0-62" fmla="*/ 1022860 h 1067105"/>
                <a:gd name="connsiteX1-63" fmla="*/ 222217 w 1799455"/>
                <a:gd name="connsiteY1-64" fmla="*/ 0 h 1067105"/>
                <a:gd name="connsiteX2-65" fmla="*/ 1577239 w 1799455"/>
                <a:gd name="connsiteY2-66" fmla="*/ 0 h 1067105"/>
                <a:gd name="connsiteX3-67" fmla="*/ 1799455 w 1799455"/>
                <a:gd name="connsiteY3-68" fmla="*/ 1067105 h 1067105"/>
                <a:gd name="connsiteX4-69" fmla="*/ 0 w 1799455"/>
                <a:gd name="connsiteY4-70" fmla="*/ 1022860 h 1067105"/>
                <a:gd name="connsiteX0-71" fmla="*/ 0 w 1696217"/>
                <a:gd name="connsiteY0-72" fmla="*/ 1022860 h 1067105"/>
                <a:gd name="connsiteX1-73" fmla="*/ 118979 w 1696217"/>
                <a:gd name="connsiteY1-74" fmla="*/ 0 h 1067105"/>
                <a:gd name="connsiteX2-75" fmla="*/ 1474001 w 1696217"/>
                <a:gd name="connsiteY2-76" fmla="*/ 0 h 1067105"/>
                <a:gd name="connsiteX3-77" fmla="*/ 1696217 w 1696217"/>
                <a:gd name="connsiteY3-78" fmla="*/ 1067105 h 1067105"/>
                <a:gd name="connsiteX4-79" fmla="*/ 0 w 1696217"/>
                <a:gd name="connsiteY4-80" fmla="*/ 1022860 h 1067105"/>
                <a:gd name="connsiteX0-81" fmla="*/ 0 w 1519237"/>
                <a:gd name="connsiteY0-82" fmla="*/ 1022860 h 1052357"/>
                <a:gd name="connsiteX1-83" fmla="*/ 118979 w 1519237"/>
                <a:gd name="connsiteY1-84" fmla="*/ 0 h 1052357"/>
                <a:gd name="connsiteX2-85" fmla="*/ 1474001 w 1519237"/>
                <a:gd name="connsiteY2-86" fmla="*/ 0 h 1052357"/>
                <a:gd name="connsiteX3-87" fmla="*/ 1519237 w 1519237"/>
                <a:gd name="connsiteY3-88" fmla="*/ 1052357 h 1052357"/>
                <a:gd name="connsiteX4-89" fmla="*/ 0 w 1519237"/>
                <a:gd name="connsiteY4-90" fmla="*/ 1022860 h 1052357"/>
                <a:gd name="connsiteX0-91" fmla="*/ 0 w 1592978"/>
                <a:gd name="connsiteY0-92" fmla="*/ 1022860 h 1067105"/>
                <a:gd name="connsiteX1-93" fmla="*/ 118979 w 1592978"/>
                <a:gd name="connsiteY1-94" fmla="*/ 0 h 1067105"/>
                <a:gd name="connsiteX2-95" fmla="*/ 1474001 w 1592978"/>
                <a:gd name="connsiteY2-96" fmla="*/ 0 h 1067105"/>
                <a:gd name="connsiteX3-97" fmla="*/ 1592978 w 1592978"/>
                <a:gd name="connsiteY3-98" fmla="*/ 1067105 h 1067105"/>
                <a:gd name="connsiteX4-99" fmla="*/ 0 w 1592978"/>
                <a:gd name="connsiteY4-100" fmla="*/ 1022860 h 1067105"/>
                <a:gd name="connsiteX0-101" fmla="*/ 0 w 1592978"/>
                <a:gd name="connsiteY0-102" fmla="*/ 1081853 h 1126098"/>
                <a:gd name="connsiteX1-103" fmla="*/ 118979 w 1592978"/>
                <a:gd name="connsiteY1-104" fmla="*/ 58993 h 1126098"/>
                <a:gd name="connsiteX2-105" fmla="*/ 1311771 w 1592978"/>
                <a:gd name="connsiteY2-106" fmla="*/ 0 h 1126098"/>
                <a:gd name="connsiteX3-107" fmla="*/ 1592978 w 1592978"/>
                <a:gd name="connsiteY3-108" fmla="*/ 1126098 h 1126098"/>
                <a:gd name="connsiteX4-109" fmla="*/ 0 w 1592978"/>
                <a:gd name="connsiteY4-110" fmla="*/ 1081853 h 1126098"/>
                <a:gd name="connsiteX0-111" fmla="*/ 0 w 1592978"/>
                <a:gd name="connsiteY0-112" fmla="*/ 1081853 h 1126098"/>
                <a:gd name="connsiteX1-113" fmla="*/ 236966 w 1592978"/>
                <a:gd name="connsiteY1-114" fmla="*/ 73741 h 1126098"/>
                <a:gd name="connsiteX2-115" fmla="*/ 1311771 w 1592978"/>
                <a:gd name="connsiteY2-116" fmla="*/ 0 h 1126098"/>
                <a:gd name="connsiteX3-117" fmla="*/ 1592978 w 1592978"/>
                <a:gd name="connsiteY3-118" fmla="*/ 1126098 h 1126098"/>
                <a:gd name="connsiteX4-119" fmla="*/ 0 w 1592978"/>
                <a:gd name="connsiteY4-120" fmla="*/ 1081853 h 1126098"/>
                <a:gd name="connsiteX0-121" fmla="*/ 0 w 1592978"/>
                <a:gd name="connsiteY0-122" fmla="*/ 1008112 h 1052357"/>
                <a:gd name="connsiteX1-123" fmla="*/ 236966 w 1592978"/>
                <a:gd name="connsiteY1-124" fmla="*/ 0 h 1052357"/>
                <a:gd name="connsiteX2-125" fmla="*/ 1311771 w 1592978"/>
                <a:gd name="connsiteY2-126" fmla="*/ 1 h 1052357"/>
                <a:gd name="connsiteX3-127" fmla="*/ 1592978 w 1592978"/>
                <a:gd name="connsiteY3-128" fmla="*/ 1052357 h 1052357"/>
                <a:gd name="connsiteX4-129" fmla="*/ 0 w 1592978"/>
                <a:gd name="connsiteY4-130" fmla="*/ 1008112 h 105235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592978" h="1052357">
                  <a:moveTo>
                    <a:pt x="0" y="1008112"/>
                  </a:moveTo>
                  <a:lnTo>
                    <a:pt x="236966" y="0"/>
                  </a:lnTo>
                  <a:lnTo>
                    <a:pt x="1311771" y="1"/>
                  </a:lnTo>
                  <a:lnTo>
                    <a:pt x="1592978" y="1052357"/>
                  </a:lnTo>
                  <a:lnTo>
                    <a:pt x="0" y="100811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C0504D">
                    <a:lumMod val="50000"/>
                    <a:shade val="30000"/>
                    <a:satMod val="115000"/>
                  </a:srgbClr>
                </a:gs>
                <a:gs pos="50000">
                  <a:srgbClr val="C0504D">
                    <a:lumMod val="50000"/>
                    <a:shade val="67500"/>
                    <a:satMod val="115000"/>
                  </a:srgbClr>
                </a:gs>
                <a:gs pos="100000">
                  <a:srgbClr val="C0504D">
                    <a:lumMod val="50000"/>
                    <a:shade val="100000"/>
                    <a:satMod val="115000"/>
                    <a:alpha val="0"/>
                  </a:srgbClr>
                </a:gs>
              </a:gsLst>
              <a:lin ang="16200000" scaled="1"/>
              <a:tileRect/>
            </a:gradFill>
            <a:ln w="25400" cap="flat" cmpd="sng" algn="ctr">
              <a:noFill/>
              <a:prstDash val="solid"/>
            </a:ln>
            <a:effectLst>
              <a:softEdge rad="127000"/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27" name="组合 33"/>
            <p:cNvGrpSpPr/>
            <p:nvPr/>
          </p:nvGrpSpPr>
          <p:grpSpPr>
            <a:xfrm>
              <a:off x="392674" y="1793206"/>
              <a:ext cx="2319541" cy="1402439"/>
              <a:chOff x="392674" y="1793206"/>
              <a:chExt cx="2319541" cy="1402439"/>
            </a:xfrm>
          </p:grpSpPr>
          <p:sp>
            <p:nvSpPr>
              <p:cNvPr id="35" name="矩形 34"/>
              <p:cNvSpPr/>
              <p:nvPr/>
            </p:nvSpPr>
            <p:spPr>
              <a:xfrm>
                <a:off x="392674" y="1801029"/>
                <a:ext cx="1775340" cy="1394616"/>
              </a:xfrm>
              <a:prstGeom prst="rect">
                <a:avLst/>
              </a:prstGeom>
              <a:solidFill>
                <a:srgbClr val="0070C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36" name="梯形 35"/>
              <p:cNvSpPr/>
              <p:nvPr/>
            </p:nvSpPr>
            <p:spPr>
              <a:xfrm rot="5400000">
                <a:off x="1738019" y="2219364"/>
                <a:ext cx="1400353" cy="548038"/>
              </a:xfrm>
              <a:prstGeom prst="trapezoid">
                <a:avLst>
                  <a:gd name="adj" fmla="val 49839"/>
                </a:avLst>
              </a:prstGeom>
              <a:solidFill>
                <a:srgbClr val="0070C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37" name="TextBox 14"/>
              <p:cNvSpPr txBox="1"/>
              <p:nvPr/>
            </p:nvSpPr>
            <p:spPr>
              <a:xfrm rot="5400000" flipH="1">
                <a:off x="1851124" y="2268582"/>
                <a:ext cx="1091663" cy="535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lvl="0">
                  <a:lnSpc>
                    <a:spcPct val="80000"/>
                  </a:lnSpc>
                  <a:defRPr sz="4400" b="1" kern="0">
                    <a:ln w="18415" cmpd="sng">
                      <a:noFill/>
                      <a:prstDash val="solid"/>
                    </a:ln>
                    <a:solidFill>
                      <a:srgbClr val="FFC000"/>
                    </a:solidFill>
                    <a:latin typeface="Agency FB" panose="020B0503020202020204" pitchFamily="34" charset="0"/>
                    <a:ea typeface="微软雅黑" panose="020B0503020204020204" pitchFamily="34" charset="-122"/>
                  </a:defRPr>
                </a:lvl1pPr>
              </a:lstStyle>
              <a:p>
                <a:pPr marL="0" marR="0" lvl="0" indent="0" algn="ctr" defTabSz="91440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800" b="1" i="0" u="none" strike="noStrike" kern="0" cap="none" spc="0" normalizeH="0" baseline="0" noProof="0" smtClean="0">
                    <a:ln w="18415" cmpd="sng">
                      <a:noFill/>
                      <a:prstDash val="solid"/>
                    </a:ln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cs typeface="Times New Roman" panose="02020603050405020304" pitchFamily="18" charset="0"/>
                  </a:rPr>
                  <a:t>STEP 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800" b="1" i="0" u="none" strike="noStrike" kern="0" cap="none" spc="0" normalizeH="0" baseline="0" noProof="0" smtClean="0">
                    <a:ln w="18415" cmpd="sng">
                      <a:noFill/>
                      <a:prstDash val="solid"/>
                    </a:ln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cs typeface="Times New Roman" panose="02020603050405020304" pitchFamily="18" charset="0"/>
                  </a:rPr>
                  <a:t>01</a:t>
                </a:r>
                <a:endParaRPr kumimoji="0" lang="zh-CN" altLang="en-US" sz="1800" b="1" i="0" u="none" strike="noStrike" kern="0" cap="none" spc="0" normalizeH="0" baseline="0" noProof="0" dirty="0">
                  <a:ln w="18415" cmpd="sng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cs typeface="Times New Roman" panose="02020603050405020304" pitchFamily="18" charset="0"/>
                </a:endParaRPr>
              </a:p>
            </p:txBody>
          </p:sp>
          <p:sp>
            <p:nvSpPr>
              <p:cNvPr id="38" name="TextBox 19"/>
              <p:cNvSpPr txBox="1"/>
              <p:nvPr/>
            </p:nvSpPr>
            <p:spPr>
              <a:xfrm flipH="1">
                <a:off x="545160" y="2048328"/>
                <a:ext cx="1517312" cy="3220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just">
                  <a:lnSpc>
                    <a:spcPts val="1500"/>
                  </a:lnSpc>
                  <a:defRPr sz="1200"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r>
                  <a:rPr lang="zh-CN" altLang="en-US" sz="2800" b="1" dirty="0" smtClean="0">
                    <a:solidFill>
                      <a:schemeClr val="bg1"/>
                    </a:solidFill>
                  </a:rPr>
                  <a:t>有效性</a:t>
                </a:r>
                <a:endParaRPr lang="en-US" altLang="zh-CN" sz="2800" b="1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40" name="TextBox 24"/>
          <p:cNvSpPr txBox="1"/>
          <p:nvPr/>
        </p:nvSpPr>
        <p:spPr>
          <a:xfrm flipH="1">
            <a:off x="759875" y="1359376"/>
            <a:ext cx="2355459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lvl="0">
              <a:lnSpc>
                <a:spcPct val="80000"/>
              </a:lnSpc>
              <a:defRPr sz="4400" b="1" kern="0">
                <a:ln w="18415" cmpd="sng">
                  <a:noFill/>
                  <a:prstDash val="solid"/>
                </a:ln>
                <a:solidFill>
                  <a:srgbClr val="FFC000"/>
                </a:solidFill>
                <a:latin typeface="Agency FB" panose="020B0503020202020204" pitchFamily="34" charset="0"/>
                <a:ea typeface="微软雅黑" panose="020B0503020204020204" pitchFamily="34" charset="-122"/>
              </a:defRPr>
            </a:lvl1pPr>
          </a:lstStyle>
          <a:p>
            <a:pPr lvl="0">
              <a:defRPr/>
            </a:pPr>
            <a:r>
              <a:rPr lang="zh-CN" altLang="en-US" sz="1800" kern="1200" dirty="0" smtClean="0">
                <a:solidFill>
                  <a:srgbClr val="0070C0"/>
                </a:solidFill>
                <a:latin typeface="微软雅黑" panose="020B0503020204020204" pitchFamily="34" charset="-122"/>
              </a:rPr>
              <a:t>信息传输的是否快速</a:t>
            </a:r>
            <a:endParaRPr lang="zh-CN" altLang="en-US" sz="1800" kern="1200" dirty="0">
              <a:solidFill>
                <a:srgbClr val="0070C0"/>
              </a:solidFill>
              <a:latin typeface="微软雅黑" panose="020B0503020204020204" pitchFamily="34" charset="-122"/>
            </a:endParaRPr>
          </a:p>
        </p:txBody>
      </p:sp>
      <p:sp>
        <p:nvSpPr>
          <p:cNvPr id="45" name="TextBox 24"/>
          <p:cNvSpPr txBox="1"/>
          <p:nvPr/>
        </p:nvSpPr>
        <p:spPr>
          <a:xfrm flipH="1">
            <a:off x="4091477" y="2287957"/>
            <a:ext cx="2245527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lvl="0">
              <a:lnSpc>
                <a:spcPct val="80000"/>
              </a:lnSpc>
              <a:defRPr sz="4400" b="1" kern="0">
                <a:ln w="18415" cmpd="sng">
                  <a:noFill/>
                  <a:prstDash val="solid"/>
                </a:ln>
                <a:solidFill>
                  <a:srgbClr val="FFC000"/>
                </a:solidFill>
                <a:latin typeface="Agency FB" panose="020B0503020202020204" pitchFamily="34" charset="0"/>
                <a:ea typeface="微软雅黑" panose="020B0503020204020204" pitchFamily="34" charset="-122"/>
              </a:defRPr>
            </a:lvl1pPr>
          </a:lstStyle>
          <a:p>
            <a:pPr lvl="0">
              <a:defRPr/>
            </a:pPr>
            <a:r>
              <a:rPr lang="zh-CN" altLang="en-US" sz="1800" kern="1200" dirty="0" smtClean="0">
                <a:solidFill>
                  <a:srgbClr val="0070C0"/>
                </a:solidFill>
                <a:latin typeface="微软雅黑" panose="020B0503020204020204" pitchFamily="34" charset="-122"/>
              </a:rPr>
              <a:t>信息传输的是否准确</a:t>
            </a:r>
            <a:endParaRPr lang="zh-CN" altLang="en-US" sz="1800" kern="1200" dirty="0">
              <a:solidFill>
                <a:srgbClr val="0070C0"/>
              </a:solidFill>
              <a:latin typeface="微软雅黑" panose="020B0503020204020204" pitchFamily="34" charset="-122"/>
            </a:endParaRPr>
          </a:p>
        </p:txBody>
      </p:sp>
      <p:sp>
        <p:nvSpPr>
          <p:cNvPr id="41" name="TextBox 10"/>
          <p:cNvSpPr txBox="1"/>
          <p:nvPr/>
        </p:nvSpPr>
        <p:spPr>
          <a:xfrm>
            <a:off x="4419482" y="1179277"/>
            <a:ext cx="35189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通信系统是用来传输信息的。</a:t>
            </a:r>
            <a:endParaRPr lang="zh-CN" altLang="en-US" sz="20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2537196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00" advTm="0">
        <p14:prism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:\Users\jsj\Desktop\素材cnn sccnn.com_2014111795930119rx61_04 [转换].png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4139952" y="0"/>
            <a:ext cx="5004048" cy="3571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C:\Users\jsj\Desktop\素材cnn sccnn.com_2014111795930119rx61_04 [转换].png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 r="-8270"/>
          <a:stretch>
            <a:fillRect/>
          </a:stretch>
        </p:blipFill>
        <p:spPr bwMode="auto">
          <a:xfrm>
            <a:off x="0" y="2571750"/>
            <a:ext cx="2498024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6" name="矩形 5"/>
          <p:cNvSpPr/>
          <p:nvPr/>
        </p:nvSpPr>
        <p:spPr>
          <a:xfrm>
            <a:off x="0" y="476972"/>
            <a:ext cx="9144000" cy="432702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0" y="476972"/>
            <a:ext cx="9144000" cy="78554"/>
          </a:xfrm>
          <a:prstGeom prst="rect">
            <a:avLst/>
          </a:prstGeom>
          <a:solidFill>
            <a:srgbClr val="E46C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31"/>
          <p:cNvGrpSpPr/>
          <p:nvPr/>
        </p:nvGrpSpPr>
        <p:grpSpPr>
          <a:xfrm>
            <a:off x="1444673" y="3234226"/>
            <a:ext cx="1098075" cy="1098075"/>
            <a:chOff x="2035197" y="1124394"/>
            <a:chExt cx="1152000" cy="1152000"/>
          </a:xfrm>
        </p:grpSpPr>
        <p:sp>
          <p:nvSpPr>
            <p:cNvPr id="33" name="灰色圆形背景"/>
            <p:cNvSpPr/>
            <p:nvPr/>
          </p:nvSpPr>
          <p:spPr>
            <a:xfrm>
              <a:off x="2035197" y="1124394"/>
              <a:ext cx="1152000" cy="1152000"/>
            </a:xfrm>
            <a:prstGeom prst="teardrop">
              <a:avLst/>
            </a:prstGeom>
            <a:solidFill>
              <a:srgbClr val="C0C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椭圆 33"/>
            <p:cNvSpPr/>
            <p:nvPr/>
          </p:nvSpPr>
          <p:spPr>
            <a:xfrm>
              <a:off x="2110616" y="1191698"/>
              <a:ext cx="1008000" cy="1008000"/>
            </a:xfrm>
            <a:prstGeom prst="ellipse">
              <a:avLst/>
            </a:prstGeom>
            <a:solidFill>
              <a:srgbClr val="E46C0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弦形 34"/>
            <p:cNvSpPr/>
            <p:nvPr/>
          </p:nvSpPr>
          <p:spPr>
            <a:xfrm rot="10800000">
              <a:off x="2110616" y="1191698"/>
              <a:ext cx="1008000" cy="1008000"/>
            </a:xfrm>
            <a:prstGeom prst="chord">
              <a:avLst>
                <a:gd name="adj1" fmla="val 13080676"/>
                <a:gd name="adj2" fmla="val 19325947"/>
              </a:avLst>
            </a:prstGeom>
            <a:solidFill>
              <a:schemeClr val="tx1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矩形 35"/>
            <p:cNvSpPr/>
            <p:nvPr/>
          </p:nvSpPr>
          <p:spPr>
            <a:xfrm>
              <a:off x="2122974" y="1417260"/>
              <a:ext cx="986691" cy="61349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600" b="1" dirty="0" smtClean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模拟通信系统</a:t>
              </a:r>
              <a:endParaRPr lang="zh-CN" altLang="en-US" sz="1600" b="1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3" name="组合 36"/>
          <p:cNvGrpSpPr/>
          <p:nvPr/>
        </p:nvGrpSpPr>
        <p:grpSpPr>
          <a:xfrm>
            <a:off x="687358" y="1299543"/>
            <a:ext cx="1855390" cy="1855390"/>
            <a:chOff x="968141" y="2974095"/>
            <a:chExt cx="1152000" cy="1152000"/>
          </a:xfrm>
        </p:grpSpPr>
        <p:sp>
          <p:nvSpPr>
            <p:cNvPr id="38" name="灰色圆形背景"/>
            <p:cNvSpPr/>
            <p:nvPr/>
          </p:nvSpPr>
          <p:spPr>
            <a:xfrm rot="5400000">
              <a:off x="968141" y="2974095"/>
              <a:ext cx="1152000" cy="1152000"/>
            </a:xfrm>
            <a:prstGeom prst="teardrop">
              <a:avLst/>
            </a:prstGeom>
            <a:solidFill>
              <a:srgbClr val="C0C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椭圆 38"/>
            <p:cNvSpPr/>
            <p:nvPr/>
          </p:nvSpPr>
          <p:spPr>
            <a:xfrm>
              <a:off x="1036733" y="3043220"/>
              <a:ext cx="1008000" cy="100800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弦形 39"/>
            <p:cNvSpPr/>
            <p:nvPr/>
          </p:nvSpPr>
          <p:spPr>
            <a:xfrm rot="10800000">
              <a:off x="1036733" y="3043221"/>
              <a:ext cx="1008000" cy="1008000"/>
            </a:xfrm>
            <a:prstGeom prst="chord">
              <a:avLst>
                <a:gd name="adj1" fmla="val 13080676"/>
                <a:gd name="adj2" fmla="val 19325947"/>
              </a:avLst>
            </a:prstGeom>
            <a:solidFill>
              <a:schemeClr val="tx1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矩形 40"/>
            <p:cNvSpPr/>
            <p:nvPr/>
          </p:nvSpPr>
          <p:spPr>
            <a:xfrm>
              <a:off x="1102617" y="3216083"/>
              <a:ext cx="843435" cy="5458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800" dirty="0" smtClean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</a:t>
              </a:r>
              <a:r>
                <a:rPr lang="zh-CN" altLang="en-US" sz="1800" b="1" dirty="0" smtClean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有效性：</a:t>
              </a:r>
              <a:endParaRPr lang="en-US" altLang="zh-CN" sz="1800" b="1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lnSpc>
                  <a:spcPct val="150000"/>
                </a:lnSpc>
              </a:pPr>
              <a:r>
                <a:rPr lang="zh-CN" altLang="en-US" sz="1800" b="1" dirty="0" smtClean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传输带宽</a:t>
              </a:r>
              <a:endParaRPr lang="zh-CN" altLang="en-US" sz="1800" b="1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9" name="组合 41"/>
          <p:cNvGrpSpPr/>
          <p:nvPr/>
        </p:nvGrpSpPr>
        <p:grpSpPr>
          <a:xfrm>
            <a:off x="2642188" y="3234226"/>
            <a:ext cx="1425756" cy="1425755"/>
            <a:chOff x="2035197" y="1124394"/>
            <a:chExt cx="1152000" cy="1152000"/>
          </a:xfrm>
        </p:grpSpPr>
        <p:sp>
          <p:nvSpPr>
            <p:cNvPr id="43" name="灰色圆形背景"/>
            <p:cNvSpPr/>
            <p:nvPr/>
          </p:nvSpPr>
          <p:spPr>
            <a:xfrm rot="16200000">
              <a:off x="2035197" y="1124394"/>
              <a:ext cx="1152000" cy="1152000"/>
            </a:xfrm>
            <a:prstGeom prst="teardrop">
              <a:avLst/>
            </a:prstGeom>
            <a:solidFill>
              <a:srgbClr val="C0C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椭圆 43"/>
            <p:cNvSpPr/>
            <p:nvPr/>
          </p:nvSpPr>
          <p:spPr>
            <a:xfrm>
              <a:off x="2110616" y="1191698"/>
              <a:ext cx="1008000" cy="100800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弦形 44"/>
            <p:cNvSpPr/>
            <p:nvPr/>
          </p:nvSpPr>
          <p:spPr>
            <a:xfrm rot="10800000">
              <a:off x="2110616" y="1191698"/>
              <a:ext cx="1008000" cy="1008000"/>
            </a:xfrm>
            <a:prstGeom prst="chord">
              <a:avLst>
                <a:gd name="adj1" fmla="val 13080676"/>
                <a:gd name="adj2" fmla="val 19325947"/>
              </a:avLst>
            </a:prstGeom>
            <a:solidFill>
              <a:schemeClr val="tx1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2131565" y="1167820"/>
              <a:ext cx="986691" cy="9698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600" b="1" dirty="0" smtClean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可靠性：</a:t>
              </a:r>
              <a:endParaRPr lang="en-US" altLang="zh-CN" sz="1600" b="1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lnSpc>
                  <a:spcPct val="150000"/>
                </a:lnSpc>
              </a:pPr>
              <a:r>
                <a:rPr lang="zh-CN" altLang="en-US" sz="1600" b="1" dirty="0" smtClean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接收端输</a:t>
              </a:r>
              <a:endParaRPr lang="en-US" altLang="zh-CN" sz="1600" b="1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lnSpc>
                  <a:spcPct val="150000"/>
                </a:lnSpc>
              </a:pPr>
              <a:r>
                <a:rPr lang="zh-CN" altLang="en-US" sz="1600" b="1" dirty="0" smtClean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出信噪比</a:t>
              </a:r>
              <a:endParaRPr lang="zh-CN" altLang="en-US" sz="1600" b="1" dirty="0">
                <a:solidFill>
                  <a:srgbClr val="FFFFFF"/>
                </a:solidFill>
              </a:endParaRPr>
            </a:p>
          </p:txBody>
        </p:sp>
      </p:grpSp>
      <p:pic>
        <p:nvPicPr>
          <p:cNvPr id="55" name="Picture 3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072818" y="1010119"/>
            <a:ext cx="2583702" cy="1722447"/>
          </a:xfrm>
          <a:prstGeom prst="rect">
            <a:avLst/>
          </a:prstGeom>
        </p:spPr>
      </p:pic>
      <p:pic>
        <p:nvPicPr>
          <p:cNvPr id="62" name="图片 61" descr="34.高速公路1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314052" y="1137682"/>
            <a:ext cx="2141962" cy="1422098"/>
          </a:xfrm>
          <a:prstGeom prst="rect">
            <a:avLst/>
          </a:prstGeom>
        </p:spPr>
      </p:pic>
      <p:pic>
        <p:nvPicPr>
          <p:cNvPr id="56" name="Picture 3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181079" y="822275"/>
            <a:ext cx="2080420" cy="2059148"/>
          </a:xfrm>
          <a:prstGeom prst="rect">
            <a:avLst/>
          </a:prstGeom>
        </p:spPr>
      </p:pic>
      <p:pic>
        <p:nvPicPr>
          <p:cNvPr id="63" name="图片 62" descr="35.高速公路2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392804" y="935871"/>
            <a:ext cx="1698573" cy="1795174"/>
          </a:xfrm>
          <a:prstGeom prst="rect">
            <a:avLst/>
          </a:prstGeom>
        </p:spPr>
      </p:pic>
      <p:pic>
        <p:nvPicPr>
          <p:cNvPr id="57" name="Picture 3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086484" y="3140187"/>
            <a:ext cx="2441907" cy="1580670"/>
          </a:xfrm>
          <a:prstGeom prst="rect">
            <a:avLst/>
          </a:prstGeom>
        </p:spPr>
      </p:pic>
      <p:pic>
        <p:nvPicPr>
          <p:cNvPr id="60" name="图片 59" descr="32.公园打电话.jp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317306" y="3244662"/>
            <a:ext cx="2019700" cy="1345941"/>
          </a:xfrm>
          <a:prstGeom prst="rect">
            <a:avLst/>
          </a:prstGeom>
        </p:spPr>
      </p:pic>
      <p:pic>
        <p:nvPicPr>
          <p:cNvPr id="58" name="Picture 3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524924" y="3168501"/>
            <a:ext cx="2331997" cy="1513368"/>
          </a:xfrm>
          <a:prstGeom prst="rect">
            <a:avLst/>
          </a:prstGeom>
        </p:spPr>
      </p:pic>
      <p:pic>
        <p:nvPicPr>
          <p:cNvPr id="61" name="图片 60" descr="33.工地打电话.jp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736886" y="3267322"/>
            <a:ext cx="1943433" cy="1292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4482424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50" advTm="0">
        <p14:flip dir="r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:\Users\jsj\Desktop\素材cnn sccnn.com_2014111795930119rx61_04 [转换].png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4139952" y="0"/>
            <a:ext cx="5004048" cy="3571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C:\Users\jsj\Desktop\素材cnn sccnn.com_2014111795930119rx61_04 [转换].png"/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 r="-8270"/>
          <a:stretch>
            <a:fillRect/>
          </a:stretch>
        </p:blipFill>
        <p:spPr bwMode="auto">
          <a:xfrm>
            <a:off x="0" y="2593016"/>
            <a:ext cx="2498024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6" name="矩形 5"/>
          <p:cNvSpPr/>
          <p:nvPr/>
        </p:nvSpPr>
        <p:spPr>
          <a:xfrm>
            <a:off x="0" y="466340"/>
            <a:ext cx="9144000" cy="432702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0" y="476972"/>
            <a:ext cx="9144000" cy="78554"/>
          </a:xfrm>
          <a:prstGeom prst="rect">
            <a:avLst/>
          </a:prstGeom>
          <a:solidFill>
            <a:srgbClr val="E46C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31"/>
          <p:cNvGrpSpPr/>
          <p:nvPr/>
        </p:nvGrpSpPr>
        <p:grpSpPr>
          <a:xfrm>
            <a:off x="870491" y="3138529"/>
            <a:ext cx="1098075" cy="1098075"/>
            <a:chOff x="2035197" y="1124394"/>
            <a:chExt cx="1152000" cy="1152000"/>
          </a:xfrm>
        </p:grpSpPr>
        <p:sp>
          <p:nvSpPr>
            <p:cNvPr id="33" name="灰色圆形背景"/>
            <p:cNvSpPr/>
            <p:nvPr/>
          </p:nvSpPr>
          <p:spPr>
            <a:xfrm>
              <a:off x="2035197" y="1124394"/>
              <a:ext cx="1152000" cy="1152000"/>
            </a:xfrm>
            <a:prstGeom prst="teardrop">
              <a:avLst/>
            </a:prstGeom>
            <a:solidFill>
              <a:srgbClr val="C0C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椭圆 33"/>
            <p:cNvSpPr/>
            <p:nvPr/>
          </p:nvSpPr>
          <p:spPr>
            <a:xfrm>
              <a:off x="2110616" y="1191698"/>
              <a:ext cx="1008000" cy="1008000"/>
            </a:xfrm>
            <a:prstGeom prst="ellipse">
              <a:avLst/>
            </a:prstGeom>
            <a:solidFill>
              <a:srgbClr val="E46C0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弦形 34"/>
            <p:cNvSpPr/>
            <p:nvPr/>
          </p:nvSpPr>
          <p:spPr>
            <a:xfrm rot="10800000">
              <a:off x="2110616" y="1191698"/>
              <a:ext cx="1008000" cy="1008000"/>
            </a:xfrm>
            <a:prstGeom prst="chord">
              <a:avLst>
                <a:gd name="adj1" fmla="val 13080676"/>
                <a:gd name="adj2" fmla="val 19325947"/>
              </a:avLst>
            </a:prstGeom>
            <a:solidFill>
              <a:schemeClr val="tx1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矩形 35"/>
            <p:cNvSpPr/>
            <p:nvPr/>
          </p:nvSpPr>
          <p:spPr>
            <a:xfrm>
              <a:off x="2122974" y="1417260"/>
              <a:ext cx="986691" cy="61349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600" b="1" dirty="0" smtClean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数字通信系统</a:t>
              </a:r>
              <a:endParaRPr lang="zh-CN" altLang="en-US" sz="1600" b="1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3" name="组合 36"/>
          <p:cNvGrpSpPr/>
          <p:nvPr/>
        </p:nvGrpSpPr>
        <p:grpSpPr>
          <a:xfrm>
            <a:off x="113176" y="1203846"/>
            <a:ext cx="1855390" cy="1855390"/>
            <a:chOff x="968141" y="2974095"/>
            <a:chExt cx="1152000" cy="1152000"/>
          </a:xfrm>
        </p:grpSpPr>
        <p:sp>
          <p:nvSpPr>
            <p:cNvPr id="38" name="灰色圆形背景"/>
            <p:cNvSpPr/>
            <p:nvPr/>
          </p:nvSpPr>
          <p:spPr>
            <a:xfrm rot="5400000">
              <a:off x="968141" y="2974095"/>
              <a:ext cx="1152000" cy="1152000"/>
            </a:xfrm>
            <a:prstGeom prst="teardrop">
              <a:avLst/>
            </a:prstGeom>
            <a:solidFill>
              <a:srgbClr val="C0C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椭圆 38"/>
            <p:cNvSpPr/>
            <p:nvPr/>
          </p:nvSpPr>
          <p:spPr>
            <a:xfrm>
              <a:off x="1036733" y="3043220"/>
              <a:ext cx="1008000" cy="100800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弦形 39"/>
            <p:cNvSpPr/>
            <p:nvPr/>
          </p:nvSpPr>
          <p:spPr>
            <a:xfrm rot="10800000">
              <a:off x="1036733" y="3043221"/>
              <a:ext cx="1008000" cy="1008000"/>
            </a:xfrm>
            <a:prstGeom prst="chord">
              <a:avLst>
                <a:gd name="adj1" fmla="val 13080676"/>
                <a:gd name="adj2" fmla="val 19325947"/>
              </a:avLst>
            </a:prstGeom>
            <a:solidFill>
              <a:schemeClr val="tx1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矩形 40"/>
            <p:cNvSpPr/>
            <p:nvPr/>
          </p:nvSpPr>
          <p:spPr>
            <a:xfrm>
              <a:off x="1102617" y="3216083"/>
              <a:ext cx="843435" cy="57329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800" dirty="0" smtClean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</a:t>
              </a:r>
              <a:r>
                <a:rPr lang="zh-CN" altLang="en-US" sz="1800" b="1" dirty="0" smtClean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有效性：</a:t>
              </a:r>
              <a:endParaRPr lang="en-US" altLang="zh-CN" sz="1800" b="1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lnSpc>
                  <a:spcPct val="150000"/>
                </a:lnSpc>
              </a:pPr>
              <a:r>
                <a:rPr lang="zh-CN" altLang="en-US" sz="1800" b="1" dirty="0" smtClean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频带利用率</a:t>
              </a:r>
              <a:endParaRPr lang="zh-CN" altLang="en-US" sz="1800" b="1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8" name="组合 41"/>
          <p:cNvGrpSpPr/>
          <p:nvPr/>
        </p:nvGrpSpPr>
        <p:grpSpPr>
          <a:xfrm>
            <a:off x="2068006" y="3138529"/>
            <a:ext cx="1425756" cy="1425755"/>
            <a:chOff x="2035197" y="1124394"/>
            <a:chExt cx="1152000" cy="1152000"/>
          </a:xfrm>
        </p:grpSpPr>
        <p:sp>
          <p:nvSpPr>
            <p:cNvPr id="43" name="灰色圆形背景"/>
            <p:cNvSpPr/>
            <p:nvPr/>
          </p:nvSpPr>
          <p:spPr>
            <a:xfrm rot="16200000">
              <a:off x="2035197" y="1124394"/>
              <a:ext cx="1152000" cy="1152000"/>
            </a:xfrm>
            <a:prstGeom prst="teardrop">
              <a:avLst/>
            </a:prstGeom>
            <a:solidFill>
              <a:srgbClr val="C0C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椭圆 43"/>
            <p:cNvSpPr/>
            <p:nvPr/>
          </p:nvSpPr>
          <p:spPr>
            <a:xfrm>
              <a:off x="2110616" y="1191698"/>
              <a:ext cx="1008000" cy="100800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弦形 44"/>
            <p:cNvSpPr/>
            <p:nvPr/>
          </p:nvSpPr>
          <p:spPr>
            <a:xfrm rot="10800000">
              <a:off x="2110616" y="1191698"/>
              <a:ext cx="1008000" cy="1008000"/>
            </a:xfrm>
            <a:prstGeom prst="chord">
              <a:avLst>
                <a:gd name="adj1" fmla="val 13080676"/>
                <a:gd name="adj2" fmla="val 19325947"/>
              </a:avLst>
            </a:prstGeom>
            <a:solidFill>
              <a:schemeClr val="tx1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2122973" y="1313874"/>
              <a:ext cx="986691" cy="7065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600" b="1" dirty="0" smtClean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zh-CN" altLang="en-US" sz="1800" b="1" dirty="0" smtClean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可靠性：</a:t>
              </a:r>
              <a:endParaRPr lang="en-US" altLang="zh-CN" sz="1800" b="1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lnSpc>
                  <a:spcPct val="150000"/>
                </a:lnSpc>
              </a:pPr>
              <a:r>
                <a:rPr lang="zh-CN" altLang="en-US" sz="1800" b="1" dirty="0" smtClean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差错率</a:t>
              </a:r>
              <a:endParaRPr lang="en-US" altLang="zh-CN" sz="1800" b="1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328727" y="702363"/>
            <a:ext cx="3295650" cy="1314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28" name="直接连接符 27"/>
          <p:cNvCxnSpPr/>
          <p:nvPr/>
        </p:nvCxnSpPr>
        <p:spPr>
          <a:xfrm>
            <a:off x="2392240" y="2451498"/>
            <a:ext cx="341280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  <a:prstDash val="sysDot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9"/>
          <p:cNvSpPr txBox="1"/>
          <p:nvPr/>
        </p:nvSpPr>
        <p:spPr>
          <a:xfrm>
            <a:off x="2285909" y="2082773"/>
            <a:ext cx="37214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传码率：</a:t>
            </a:r>
            <a:r>
              <a:rPr lang="zh-CN" altLang="en-US" sz="14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单位时间内传输码元的数目</a:t>
            </a:r>
            <a:r>
              <a:rPr lang="en-US" altLang="zh-CN" sz="14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14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波特</a:t>
            </a:r>
            <a:r>
              <a:rPr lang="en-US" altLang="zh-CN" sz="14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14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4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2" name="直接连接符 31"/>
          <p:cNvCxnSpPr/>
          <p:nvPr/>
        </p:nvCxnSpPr>
        <p:spPr>
          <a:xfrm>
            <a:off x="2395778" y="2965420"/>
            <a:ext cx="341280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  <a:prstDash val="sysDot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9"/>
          <p:cNvSpPr txBox="1"/>
          <p:nvPr/>
        </p:nvSpPr>
        <p:spPr>
          <a:xfrm>
            <a:off x="2289447" y="2596695"/>
            <a:ext cx="37214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传信率：</a:t>
            </a:r>
            <a:r>
              <a:rPr lang="zh-CN" altLang="en-US" sz="14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单位时间内传输的比特数</a:t>
            </a:r>
            <a:r>
              <a:rPr lang="en-US" altLang="zh-CN" sz="14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(bit/s)</a:t>
            </a:r>
            <a:r>
              <a:rPr lang="zh-CN" altLang="en-US" sz="14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4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7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670314" y="3856198"/>
            <a:ext cx="1590675" cy="238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49" name="组合 48"/>
          <p:cNvGrpSpPr/>
          <p:nvPr/>
        </p:nvGrpSpPr>
        <p:grpSpPr>
          <a:xfrm>
            <a:off x="5930267" y="786792"/>
            <a:ext cx="1937803" cy="1286559"/>
            <a:chOff x="7127272" y="2681303"/>
            <a:chExt cx="4112228" cy="853819"/>
          </a:xfrm>
        </p:grpSpPr>
        <p:sp>
          <p:nvSpPr>
            <p:cNvPr id="50" name="矩形 49"/>
            <p:cNvSpPr/>
            <p:nvPr/>
          </p:nvSpPr>
          <p:spPr>
            <a:xfrm>
              <a:off x="7127272" y="2681303"/>
              <a:ext cx="4112228" cy="853819"/>
            </a:xfrm>
            <a:prstGeom prst="rect">
              <a:avLst/>
            </a:prstGeom>
            <a:solidFill>
              <a:schemeClr val="bg2"/>
            </a:solidFill>
            <a:ln w="25400">
              <a:gradFill flip="none" rotWithShape="1">
                <a:gsLst>
                  <a:gs pos="0">
                    <a:schemeClr val="bg1">
                      <a:lumMod val="71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90500" dist="63500" dir="138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solidFill>
                  <a:prstClr val="white"/>
                </a:solidFill>
              </a:endParaRPr>
            </a:p>
          </p:txBody>
        </p:sp>
        <p:sp>
          <p:nvSpPr>
            <p:cNvPr id="51" name="矩形 47"/>
            <p:cNvSpPr>
              <a:spLocks noChangeArrowheads="1"/>
            </p:cNvSpPr>
            <p:nvPr/>
          </p:nvSpPr>
          <p:spPr bwMode="auto">
            <a:xfrm>
              <a:off x="7152672" y="2795742"/>
              <a:ext cx="3713339" cy="3220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51430" tIns="25715" rIns="51430" bIns="25715">
              <a:spAutoFit/>
            </a:bodyPr>
            <a:lstStyle/>
            <a:p>
              <a:pPr>
                <a:lnSpc>
                  <a:spcPct val="130000"/>
                </a:lnSpc>
                <a:spcBef>
                  <a:spcPct val="0"/>
                </a:spcBef>
              </a:pPr>
              <a:endParaRPr lang="en-US" altLang="zh-CN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</p:grpSp>
      <p:graphicFrame>
        <p:nvGraphicFramePr>
          <p:cNvPr id="3077" name="Object 3"/>
          <p:cNvGraphicFramePr>
            <a:graphicFrameLocks noChangeAspect="1"/>
          </p:cNvGraphicFramePr>
          <p:nvPr/>
        </p:nvGraphicFramePr>
        <p:xfrm>
          <a:off x="6011792" y="782191"/>
          <a:ext cx="1625600" cy="609600"/>
        </p:xfrm>
        <a:graphic>
          <a:graphicData uri="http://schemas.openxmlformats.org/presentationml/2006/ole">
            <p:oleObj spid="_x0000_s3077" name="Equation" r:id="rId7" imgW="761760" imgH="291960" progId="Equation.DSMT4">
              <p:embed/>
            </p:oleObj>
          </a:graphicData>
        </a:graphic>
      </p:graphicFrame>
      <p:graphicFrame>
        <p:nvGraphicFramePr>
          <p:cNvPr id="3078" name="Object 5"/>
          <p:cNvGraphicFramePr>
            <a:graphicFrameLocks noChangeAspect="1"/>
          </p:cNvGraphicFramePr>
          <p:nvPr/>
        </p:nvGraphicFramePr>
        <p:xfrm>
          <a:off x="5992345" y="1446943"/>
          <a:ext cx="1886354" cy="592437"/>
        </p:xfrm>
        <a:graphic>
          <a:graphicData uri="http://schemas.openxmlformats.org/presentationml/2006/ole">
            <p:oleObj spid="_x0000_s3078" name="Equation" r:id="rId8" imgW="812520" imgH="291960" progId="Equation.DSMT4">
              <p:embed/>
            </p:oleObj>
          </a:graphicData>
        </a:graphic>
      </p:graphicFrame>
      <p:grpSp>
        <p:nvGrpSpPr>
          <p:cNvPr id="52" name="组合 51"/>
          <p:cNvGrpSpPr/>
          <p:nvPr/>
        </p:nvGrpSpPr>
        <p:grpSpPr>
          <a:xfrm>
            <a:off x="6036599" y="2264727"/>
            <a:ext cx="2288680" cy="797449"/>
            <a:chOff x="7127272" y="2681303"/>
            <a:chExt cx="4112228" cy="853819"/>
          </a:xfrm>
        </p:grpSpPr>
        <p:sp>
          <p:nvSpPr>
            <p:cNvPr id="53" name="矩形 52"/>
            <p:cNvSpPr/>
            <p:nvPr/>
          </p:nvSpPr>
          <p:spPr>
            <a:xfrm>
              <a:off x="7127272" y="2681303"/>
              <a:ext cx="4112228" cy="853819"/>
            </a:xfrm>
            <a:prstGeom prst="rect">
              <a:avLst/>
            </a:prstGeom>
            <a:solidFill>
              <a:schemeClr val="bg2"/>
            </a:solidFill>
            <a:ln w="25400">
              <a:gradFill flip="none" rotWithShape="1">
                <a:gsLst>
                  <a:gs pos="0">
                    <a:schemeClr val="bg1">
                      <a:lumMod val="71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90500" dist="63500" dir="138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solidFill>
                  <a:prstClr val="white"/>
                </a:solidFill>
              </a:endParaRPr>
            </a:p>
          </p:txBody>
        </p:sp>
        <p:sp>
          <p:nvSpPr>
            <p:cNvPr id="54" name="矩形 47"/>
            <p:cNvSpPr>
              <a:spLocks noChangeArrowheads="1"/>
            </p:cNvSpPr>
            <p:nvPr/>
          </p:nvSpPr>
          <p:spPr bwMode="auto">
            <a:xfrm>
              <a:off x="7152672" y="2795742"/>
              <a:ext cx="3713339" cy="3220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51430" tIns="25715" rIns="51430" bIns="25715">
              <a:spAutoFit/>
            </a:bodyPr>
            <a:lstStyle/>
            <a:p>
              <a:pPr>
                <a:lnSpc>
                  <a:spcPct val="130000"/>
                </a:lnSpc>
                <a:spcBef>
                  <a:spcPct val="0"/>
                </a:spcBef>
              </a:pPr>
              <a:endParaRPr lang="en-US" altLang="zh-CN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</p:grpSp>
      <p:graphicFrame>
        <p:nvGraphicFramePr>
          <p:cNvPr id="3076" name="Object 11"/>
          <p:cNvGraphicFramePr>
            <a:graphicFrameLocks noChangeAspect="1"/>
          </p:cNvGraphicFramePr>
          <p:nvPr/>
        </p:nvGraphicFramePr>
        <p:xfrm>
          <a:off x="6121648" y="2350604"/>
          <a:ext cx="2129205" cy="629580"/>
        </p:xfrm>
        <a:graphic>
          <a:graphicData uri="http://schemas.openxmlformats.org/presentationml/2006/ole">
            <p:oleObj spid="_x0000_s3076" name="Equation" r:id="rId9" imgW="1549080" imgH="457200" progId="Equation.DSMT4">
              <p:embed/>
            </p:oleObj>
          </a:graphicData>
        </a:graphic>
      </p:graphicFrame>
      <p:grpSp>
        <p:nvGrpSpPr>
          <p:cNvPr id="55" name="组合 54"/>
          <p:cNvGrpSpPr/>
          <p:nvPr/>
        </p:nvGrpSpPr>
        <p:grpSpPr>
          <a:xfrm>
            <a:off x="5494339" y="3434308"/>
            <a:ext cx="2214242" cy="1446043"/>
            <a:chOff x="7127272" y="2681303"/>
            <a:chExt cx="4112228" cy="853819"/>
          </a:xfrm>
        </p:grpSpPr>
        <p:sp>
          <p:nvSpPr>
            <p:cNvPr id="56" name="矩形 55"/>
            <p:cNvSpPr/>
            <p:nvPr/>
          </p:nvSpPr>
          <p:spPr>
            <a:xfrm>
              <a:off x="7127272" y="2681303"/>
              <a:ext cx="4112228" cy="853819"/>
            </a:xfrm>
            <a:prstGeom prst="rect">
              <a:avLst/>
            </a:prstGeom>
            <a:solidFill>
              <a:schemeClr val="bg2"/>
            </a:solidFill>
            <a:ln w="25400">
              <a:gradFill flip="none" rotWithShape="1">
                <a:gsLst>
                  <a:gs pos="0">
                    <a:schemeClr val="bg1">
                      <a:lumMod val="71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90500" dist="63500" dir="138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solidFill>
                  <a:prstClr val="white"/>
                </a:solidFill>
              </a:endParaRPr>
            </a:p>
          </p:txBody>
        </p:sp>
        <p:sp>
          <p:nvSpPr>
            <p:cNvPr id="57" name="矩形 47"/>
            <p:cNvSpPr>
              <a:spLocks noChangeArrowheads="1"/>
            </p:cNvSpPr>
            <p:nvPr/>
          </p:nvSpPr>
          <p:spPr bwMode="auto">
            <a:xfrm>
              <a:off x="7152672" y="2795742"/>
              <a:ext cx="3713339" cy="3220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51430" tIns="25715" rIns="51430" bIns="25715">
              <a:spAutoFit/>
            </a:bodyPr>
            <a:lstStyle/>
            <a:p>
              <a:pPr>
                <a:lnSpc>
                  <a:spcPct val="130000"/>
                </a:lnSpc>
                <a:spcBef>
                  <a:spcPct val="0"/>
                </a:spcBef>
              </a:pPr>
              <a:endParaRPr lang="en-US" altLang="zh-CN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</p:grpSp>
      <p:graphicFrame>
        <p:nvGraphicFramePr>
          <p:cNvPr id="3079" name="Object 3"/>
          <p:cNvGraphicFramePr>
            <a:graphicFrameLocks noChangeAspect="1"/>
          </p:cNvGraphicFramePr>
          <p:nvPr/>
        </p:nvGraphicFramePr>
        <p:xfrm>
          <a:off x="5606495" y="3496051"/>
          <a:ext cx="1910686" cy="604914"/>
        </p:xfrm>
        <a:graphic>
          <a:graphicData uri="http://schemas.openxmlformats.org/presentationml/2006/ole">
            <p:oleObj spid="_x0000_s3079" name="Equation" r:id="rId10" imgW="1282680" imgH="406080" progId="Equation.DSMT4">
              <p:embed/>
            </p:oleObj>
          </a:graphicData>
        </a:graphic>
      </p:graphicFrame>
      <p:graphicFrame>
        <p:nvGraphicFramePr>
          <p:cNvPr id="3080" name="Object 13"/>
          <p:cNvGraphicFramePr>
            <a:graphicFrameLocks noChangeAspect="1"/>
          </p:cNvGraphicFramePr>
          <p:nvPr/>
        </p:nvGraphicFramePr>
        <p:xfrm>
          <a:off x="5662896" y="4242553"/>
          <a:ext cx="1769213" cy="581978"/>
        </p:xfrm>
        <a:graphic>
          <a:graphicData uri="http://schemas.openxmlformats.org/presentationml/2006/ole">
            <p:oleObj spid="_x0000_s3080" name="Equation" r:id="rId11" imgW="1079280" imgH="355320" progId="Equation.DSMT4">
              <p:embed/>
            </p:oleObj>
          </a:graphicData>
        </a:graphic>
      </p:graphicFrame>
      <p:sp>
        <p:nvSpPr>
          <p:cNvPr id="42" name="TextBox 10"/>
          <p:cNvSpPr txBox="1"/>
          <p:nvPr/>
        </p:nvSpPr>
        <p:spPr>
          <a:xfrm>
            <a:off x="2009384" y="4670304"/>
            <a:ext cx="26468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误码率和误信率是否相等？</a:t>
            </a:r>
            <a:endParaRPr lang="zh-CN" altLang="en-US" sz="16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矩形 23"/>
          <p:cNvSpPr>
            <a:spLocks noChangeAspect="1" noChangeArrowheads="1"/>
          </p:cNvSpPr>
          <p:nvPr/>
        </p:nvSpPr>
        <p:spPr bwMode="auto">
          <a:xfrm>
            <a:off x="1980295" y="4649492"/>
            <a:ext cx="2612918" cy="422268"/>
          </a:xfrm>
          <a:prstGeom prst="rect">
            <a:avLst/>
          </a:prstGeom>
          <a:noFill/>
          <a:ln w="9525">
            <a:solidFill>
              <a:srgbClr val="0883C8"/>
            </a:solidFill>
            <a:prstDash val="dash"/>
            <a:miter lim="800000"/>
            <a:headEnd/>
            <a:tailEnd/>
          </a:ln>
        </p:spPr>
        <p:txBody>
          <a:bodyPr anchor="ctr"/>
          <a:lstStyle/>
          <a:p>
            <a:pPr algn="ctr"/>
            <a:endParaRPr lang="zh-CN" altLang="en-US"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58" name="TextBox 10"/>
          <p:cNvSpPr txBox="1"/>
          <p:nvPr/>
        </p:nvSpPr>
        <p:spPr>
          <a:xfrm>
            <a:off x="3522808" y="3057626"/>
            <a:ext cx="18261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哪个与进制有关？</a:t>
            </a:r>
            <a:endParaRPr lang="zh-CN" altLang="en-US" sz="16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9" name="矩形 23"/>
          <p:cNvSpPr>
            <a:spLocks noChangeAspect="1" noChangeArrowheads="1"/>
          </p:cNvSpPr>
          <p:nvPr/>
        </p:nvSpPr>
        <p:spPr bwMode="auto">
          <a:xfrm>
            <a:off x="3493719" y="3036814"/>
            <a:ext cx="1769384" cy="422268"/>
          </a:xfrm>
          <a:prstGeom prst="rect">
            <a:avLst/>
          </a:prstGeom>
          <a:noFill/>
          <a:ln w="9525">
            <a:solidFill>
              <a:srgbClr val="0883C8"/>
            </a:solidFill>
            <a:prstDash val="dash"/>
            <a:miter lim="800000"/>
            <a:headEnd/>
            <a:tailEnd/>
          </a:ln>
        </p:spPr>
        <p:txBody>
          <a:bodyPr anchor="ctr"/>
          <a:lstStyle/>
          <a:p>
            <a:pPr algn="ctr"/>
            <a:endParaRPr lang="zh-CN" altLang="en-US"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7800666" y="912796"/>
            <a:ext cx="141577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比较相同进制</a:t>
            </a:r>
            <a:endParaRPr lang="zh-CN" altLang="en-US" sz="1600" dirty="0"/>
          </a:p>
        </p:txBody>
      </p:sp>
      <p:sp>
        <p:nvSpPr>
          <p:cNvPr id="61" name="矩形 60"/>
          <p:cNvSpPr/>
          <p:nvPr/>
        </p:nvSpPr>
        <p:spPr>
          <a:xfrm>
            <a:off x="7793571" y="1575580"/>
            <a:ext cx="141577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比较不同进制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xmlns="" val="24482424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50" advTm="0">
        <p14:flip dir="r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:\Users\jsj\Desktop\素材cnn sccnn.com_2014111795930119rx61_04 [转换].png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4139952" y="0"/>
            <a:ext cx="5004048" cy="3571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C:\Users\jsj\Desktop\素材cnn sccnn.com_2014111795930119rx61_04 [转换].png"/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 r="-8270"/>
          <a:stretch>
            <a:fillRect/>
          </a:stretch>
        </p:blipFill>
        <p:spPr bwMode="auto">
          <a:xfrm>
            <a:off x="0" y="2571750"/>
            <a:ext cx="2498024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6" name="矩形 5"/>
          <p:cNvSpPr/>
          <p:nvPr/>
        </p:nvSpPr>
        <p:spPr>
          <a:xfrm>
            <a:off x="0" y="466340"/>
            <a:ext cx="9144000" cy="432702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0" y="466339"/>
            <a:ext cx="9144000" cy="78554"/>
          </a:xfrm>
          <a:prstGeom prst="rect">
            <a:avLst/>
          </a:prstGeom>
          <a:solidFill>
            <a:srgbClr val="E46C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51"/>
          <p:cNvGrpSpPr/>
          <p:nvPr/>
        </p:nvGrpSpPr>
        <p:grpSpPr>
          <a:xfrm>
            <a:off x="656561" y="925036"/>
            <a:ext cx="7604949" cy="786811"/>
            <a:chOff x="7127272" y="2681303"/>
            <a:chExt cx="4112228" cy="853819"/>
          </a:xfrm>
        </p:grpSpPr>
        <p:sp>
          <p:nvSpPr>
            <p:cNvPr id="53" name="矩形 52"/>
            <p:cNvSpPr/>
            <p:nvPr/>
          </p:nvSpPr>
          <p:spPr>
            <a:xfrm>
              <a:off x="7127272" y="2681303"/>
              <a:ext cx="4112228" cy="853819"/>
            </a:xfrm>
            <a:prstGeom prst="rect">
              <a:avLst/>
            </a:prstGeom>
            <a:solidFill>
              <a:schemeClr val="bg2"/>
            </a:solidFill>
            <a:ln w="25400">
              <a:gradFill flip="none" rotWithShape="1">
                <a:gsLst>
                  <a:gs pos="0">
                    <a:schemeClr val="bg1">
                      <a:lumMod val="71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90500" dist="63500" dir="138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solidFill>
                  <a:prstClr val="white"/>
                </a:solidFill>
              </a:endParaRPr>
            </a:p>
          </p:txBody>
        </p:sp>
        <p:sp>
          <p:nvSpPr>
            <p:cNvPr id="54" name="矩形 47"/>
            <p:cNvSpPr>
              <a:spLocks noChangeArrowheads="1"/>
            </p:cNvSpPr>
            <p:nvPr/>
          </p:nvSpPr>
          <p:spPr bwMode="auto">
            <a:xfrm>
              <a:off x="7152672" y="2795742"/>
              <a:ext cx="3713339" cy="3220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51430" tIns="25715" rIns="51430" bIns="25715">
              <a:spAutoFit/>
            </a:bodyPr>
            <a:lstStyle/>
            <a:p>
              <a:pPr>
                <a:lnSpc>
                  <a:spcPct val="130000"/>
                </a:lnSpc>
                <a:spcBef>
                  <a:spcPct val="0"/>
                </a:spcBef>
              </a:pPr>
              <a:endParaRPr lang="en-US" altLang="zh-CN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</p:grpSp>
      <p:sp>
        <p:nvSpPr>
          <p:cNvPr id="29" name="TextBox 9"/>
          <p:cNvSpPr txBox="1"/>
          <p:nvPr/>
        </p:nvSpPr>
        <p:spPr>
          <a:xfrm>
            <a:off x="723024" y="1019526"/>
            <a:ext cx="7634177" cy="6644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设某数字传输系统传送二进制码元的速率为</a:t>
            </a:r>
            <a:r>
              <a:rPr lang="en-US" altLang="zh-CN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1200B</a:t>
            </a:r>
            <a:r>
              <a:rPr lang="zh-CN" altLang="en-US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，试求该系统的信息速率？若改</a:t>
            </a:r>
            <a:endParaRPr lang="en-US" altLang="zh-CN" sz="1600" b="1" dirty="0" smtClean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为传送八进制信号码元，码元速率不变则这时系统的信息速率为多少？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41986" name="Object 2"/>
          <p:cNvGraphicFramePr>
            <a:graphicFrameLocks noChangeAspect="1"/>
          </p:cNvGraphicFramePr>
          <p:nvPr/>
        </p:nvGraphicFramePr>
        <p:xfrm>
          <a:off x="1963340" y="2078397"/>
          <a:ext cx="4990362" cy="764481"/>
        </p:xfrm>
        <a:graphic>
          <a:graphicData uri="http://schemas.openxmlformats.org/presentationml/2006/ole">
            <p:oleObj spid="_x0000_s41986" name="Equation" r:id="rId5" imgW="2984400" imgH="457200" progId="Equation.DSMT4">
              <p:embed/>
            </p:oleObj>
          </a:graphicData>
        </a:graphic>
      </p:graphicFrame>
    </p:spTree>
    <p:extLst>
      <p:ext uri="{BB962C8B-B14F-4D97-AF65-F5344CB8AC3E}">
        <p14:creationId xmlns:p14="http://schemas.microsoft.com/office/powerpoint/2010/main" xmlns="" val="24482424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50" advTm="0">
        <p14:flip dir="r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:\Users\jsj\Desktop\素材cnn sccnn.com_2014111795930119rx61_04 [转换].png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4139952" y="0"/>
            <a:ext cx="5004048" cy="3571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C:\Users\jsj\Desktop\素材cnn sccnn.com_2014111795930119rx61_04 [转换].png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 r="-8270"/>
          <a:stretch>
            <a:fillRect/>
          </a:stretch>
        </p:blipFill>
        <p:spPr bwMode="auto">
          <a:xfrm>
            <a:off x="10633" y="2571750"/>
            <a:ext cx="2498024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6" name="矩形 5"/>
          <p:cNvSpPr/>
          <p:nvPr/>
        </p:nvSpPr>
        <p:spPr>
          <a:xfrm>
            <a:off x="0" y="476972"/>
            <a:ext cx="9144000" cy="432702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0" y="476972"/>
            <a:ext cx="9144000" cy="78554"/>
          </a:xfrm>
          <a:prstGeom prst="rect">
            <a:avLst/>
          </a:prstGeom>
          <a:solidFill>
            <a:srgbClr val="E46C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" name="组合 51"/>
          <p:cNvGrpSpPr/>
          <p:nvPr/>
        </p:nvGrpSpPr>
        <p:grpSpPr>
          <a:xfrm>
            <a:off x="677827" y="893137"/>
            <a:ext cx="7604949" cy="1052620"/>
            <a:chOff x="7127272" y="2681303"/>
            <a:chExt cx="4112228" cy="853819"/>
          </a:xfrm>
        </p:grpSpPr>
        <p:sp>
          <p:nvSpPr>
            <p:cNvPr id="9" name="矩形 8"/>
            <p:cNvSpPr/>
            <p:nvPr/>
          </p:nvSpPr>
          <p:spPr>
            <a:xfrm>
              <a:off x="7127272" y="2681303"/>
              <a:ext cx="4112228" cy="853819"/>
            </a:xfrm>
            <a:prstGeom prst="rect">
              <a:avLst/>
            </a:prstGeom>
            <a:solidFill>
              <a:schemeClr val="bg2"/>
            </a:solidFill>
            <a:ln w="25400">
              <a:gradFill flip="none" rotWithShape="1">
                <a:gsLst>
                  <a:gs pos="0">
                    <a:schemeClr val="bg1">
                      <a:lumMod val="71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90500" dist="63500" dir="138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solidFill>
                  <a:prstClr val="white"/>
                </a:solidFill>
              </a:endParaRPr>
            </a:p>
          </p:txBody>
        </p:sp>
        <p:sp>
          <p:nvSpPr>
            <p:cNvPr id="10" name="矩形 47"/>
            <p:cNvSpPr>
              <a:spLocks noChangeArrowheads="1"/>
            </p:cNvSpPr>
            <p:nvPr/>
          </p:nvSpPr>
          <p:spPr bwMode="auto">
            <a:xfrm>
              <a:off x="7152672" y="2795742"/>
              <a:ext cx="3713339" cy="3220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51430" tIns="25715" rIns="51430" bIns="25715">
              <a:spAutoFit/>
            </a:bodyPr>
            <a:lstStyle/>
            <a:p>
              <a:pPr>
                <a:lnSpc>
                  <a:spcPct val="130000"/>
                </a:lnSpc>
                <a:spcBef>
                  <a:spcPct val="0"/>
                </a:spcBef>
              </a:pPr>
              <a:endParaRPr lang="en-US" altLang="zh-CN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</p:grpSp>
      <p:sp>
        <p:nvSpPr>
          <p:cNvPr id="11" name="TextBox 9"/>
          <p:cNvSpPr txBox="1"/>
          <p:nvPr/>
        </p:nvSpPr>
        <p:spPr>
          <a:xfrm>
            <a:off x="723024" y="1019526"/>
            <a:ext cx="76341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已知二进制信号在</a:t>
            </a:r>
            <a:r>
              <a:rPr lang="en-US" altLang="zh-CN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分钟内共传送</a:t>
            </a:r>
            <a:r>
              <a:rPr lang="en-US" altLang="zh-CN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72000</a:t>
            </a:r>
            <a:r>
              <a:rPr lang="zh-CN" altLang="en-US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个码元。</a:t>
            </a:r>
            <a:r>
              <a:rPr lang="en-US" altLang="zh-CN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(1)</a:t>
            </a:r>
            <a:r>
              <a:rPr lang="zh-CN" altLang="en-US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该系统的码元速率和信息速率分别为多少？</a:t>
            </a:r>
            <a:r>
              <a:rPr lang="en-US" altLang="zh-CN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(2)</a:t>
            </a:r>
            <a:r>
              <a:rPr lang="zh-CN" altLang="en-US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如果码元宽度保持不变，但改为八进制数字信号则其码元速率和信息速率又是多少？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590089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50" advTm="0">
        <p14:flip dir="r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:\Users\jsj\Desktop\素材cnn sccnn.com_2014111795930119rx61_04 [转换].png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4139952" y="0"/>
            <a:ext cx="5004048" cy="3571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C:\Users\jsj\Desktop\素材cnn sccnn.com_2014111795930119rx61_04 [转换].png"/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 r="-8270"/>
          <a:stretch>
            <a:fillRect/>
          </a:stretch>
        </p:blipFill>
        <p:spPr bwMode="auto">
          <a:xfrm>
            <a:off x="10633" y="2571750"/>
            <a:ext cx="2498024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6" name="矩形 5"/>
          <p:cNvSpPr/>
          <p:nvPr/>
        </p:nvSpPr>
        <p:spPr>
          <a:xfrm>
            <a:off x="0" y="476972"/>
            <a:ext cx="9144000" cy="432702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0" y="476972"/>
            <a:ext cx="9144000" cy="78554"/>
          </a:xfrm>
          <a:prstGeom prst="rect">
            <a:avLst/>
          </a:prstGeom>
          <a:solidFill>
            <a:srgbClr val="E46C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" name="组合 51"/>
          <p:cNvGrpSpPr/>
          <p:nvPr/>
        </p:nvGrpSpPr>
        <p:grpSpPr>
          <a:xfrm>
            <a:off x="677827" y="893137"/>
            <a:ext cx="7604949" cy="1052620"/>
            <a:chOff x="7127272" y="2681303"/>
            <a:chExt cx="4112228" cy="853819"/>
          </a:xfrm>
        </p:grpSpPr>
        <p:sp>
          <p:nvSpPr>
            <p:cNvPr id="9" name="矩形 8"/>
            <p:cNvSpPr/>
            <p:nvPr/>
          </p:nvSpPr>
          <p:spPr>
            <a:xfrm>
              <a:off x="7127272" y="2681303"/>
              <a:ext cx="4112228" cy="853819"/>
            </a:xfrm>
            <a:prstGeom prst="rect">
              <a:avLst/>
            </a:prstGeom>
            <a:solidFill>
              <a:schemeClr val="bg2"/>
            </a:solidFill>
            <a:ln w="25400">
              <a:gradFill flip="none" rotWithShape="1">
                <a:gsLst>
                  <a:gs pos="0">
                    <a:schemeClr val="bg1">
                      <a:lumMod val="71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90500" dist="63500" dir="138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solidFill>
                  <a:prstClr val="white"/>
                </a:solidFill>
              </a:endParaRPr>
            </a:p>
          </p:txBody>
        </p:sp>
        <p:sp>
          <p:nvSpPr>
            <p:cNvPr id="10" name="矩形 47"/>
            <p:cNvSpPr>
              <a:spLocks noChangeArrowheads="1"/>
            </p:cNvSpPr>
            <p:nvPr/>
          </p:nvSpPr>
          <p:spPr bwMode="auto">
            <a:xfrm>
              <a:off x="7152672" y="2795742"/>
              <a:ext cx="3713339" cy="3220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51430" tIns="25715" rIns="51430" bIns="25715">
              <a:spAutoFit/>
            </a:bodyPr>
            <a:lstStyle/>
            <a:p>
              <a:pPr>
                <a:lnSpc>
                  <a:spcPct val="130000"/>
                </a:lnSpc>
                <a:spcBef>
                  <a:spcPct val="0"/>
                </a:spcBef>
              </a:pPr>
              <a:endParaRPr lang="en-US" altLang="zh-CN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</p:grpSp>
      <p:sp>
        <p:nvSpPr>
          <p:cNvPr id="11" name="TextBox 9"/>
          <p:cNvSpPr txBox="1"/>
          <p:nvPr/>
        </p:nvSpPr>
        <p:spPr>
          <a:xfrm>
            <a:off x="723024" y="1019526"/>
            <a:ext cx="763417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某离散信源输出八个不同的符号，符号速率为</a:t>
            </a:r>
            <a:r>
              <a:rPr lang="en-US" altLang="zh-CN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2400Baud</a:t>
            </a:r>
            <a:r>
              <a:rPr lang="zh-CN" altLang="en-US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，其中</a:t>
            </a:r>
            <a:r>
              <a:rPr lang="en-US" altLang="zh-CN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个符号的出现概</a:t>
            </a:r>
            <a:endParaRPr lang="en-US" altLang="zh-CN" sz="1600" b="1" dirty="0" smtClean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率分别为</a:t>
            </a:r>
            <a:r>
              <a:rPr lang="en-US" altLang="zh-CN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1/16</a:t>
            </a:r>
            <a:r>
              <a:rPr lang="zh-CN" altLang="en-US" sz="18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1/16</a:t>
            </a:r>
            <a:r>
              <a:rPr lang="zh-CN" altLang="en-US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1/8</a:t>
            </a:r>
            <a:r>
              <a:rPr lang="zh-CN" altLang="en-US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1/4</a:t>
            </a:r>
            <a:r>
              <a:rPr lang="zh-CN" altLang="en-US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，其余符号等概率出现。</a:t>
            </a:r>
            <a:r>
              <a:rPr lang="en-US" altLang="zh-CN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(1)</a:t>
            </a:r>
            <a:r>
              <a:rPr lang="zh-CN" altLang="en-US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求该信息源的平均</a:t>
            </a:r>
            <a:endParaRPr lang="en-US" altLang="zh-CN" sz="1600" b="1" dirty="0" smtClean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信息速率？</a:t>
            </a:r>
            <a:r>
              <a:rPr lang="en-US" altLang="zh-CN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(2)</a:t>
            </a:r>
            <a:r>
              <a:rPr lang="zh-CN" altLang="en-US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求传送</a:t>
            </a:r>
            <a:r>
              <a:rPr lang="en-US" altLang="zh-CN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小时的信息量？</a:t>
            </a:r>
            <a:r>
              <a:rPr lang="en-US" altLang="zh-CN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(3)</a:t>
            </a:r>
            <a:r>
              <a:rPr lang="zh-CN" altLang="en-US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求传送</a:t>
            </a:r>
            <a:r>
              <a:rPr lang="en-US" altLang="zh-CN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小时可能达到的最大信息量？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72706" name="Object 2"/>
          <p:cNvGraphicFramePr>
            <a:graphicFrameLocks noChangeAspect="1"/>
          </p:cNvGraphicFramePr>
          <p:nvPr/>
        </p:nvGraphicFramePr>
        <p:xfrm>
          <a:off x="1116973" y="2122123"/>
          <a:ext cx="6985001" cy="2555040"/>
        </p:xfrm>
        <a:graphic>
          <a:graphicData uri="http://schemas.openxmlformats.org/presentationml/2006/ole">
            <p:oleObj spid="_x0000_s72706" name="Equation" r:id="rId5" imgW="4825800" imgH="1765080" progId="Equation.DSMT4">
              <p:embed/>
            </p:oleObj>
          </a:graphicData>
        </a:graphic>
      </p:graphicFrame>
    </p:spTree>
    <p:extLst>
      <p:ext uri="{BB962C8B-B14F-4D97-AF65-F5344CB8AC3E}">
        <p14:creationId xmlns:p14="http://schemas.microsoft.com/office/powerpoint/2010/main" xmlns="" val="3590089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50" advTm="0">
        <p14:flip dir="r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:\Users\jsj\Desktop\素材cnn sccnn.com_2014111795930119rx61_04 [转换].png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4139952" y="0"/>
            <a:ext cx="5004048" cy="3571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C:\Users\jsj\Desktop\素材cnn sccnn.com_2014111795930119rx61_04 [转换].png"/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 r="-8270"/>
          <a:stretch>
            <a:fillRect/>
          </a:stretch>
        </p:blipFill>
        <p:spPr bwMode="auto">
          <a:xfrm>
            <a:off x="0" y="2571750"/>
            <a:ext cx="2498024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6" name="矩形 5"/>
          <p:cNvSpPr/>
          <p:nvPr/>
        </p:nvSpPr>
        <p:spPr>
          <a:xfrm>
            <a:off x="0" y="466340"/>
            <a:ext cx="9144000" cy="432702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0" y="476972"/>
            <a:ext cx="9144000" cy="78554"/>
          </a:xfrm>
          <a:prstGeom prst="rect">
            <a:avLst/>
          </a:prstGeom>
          <a:solidFill>
            <a:srgbClr val="E46C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51"/>
          <p:cNvGrpSpPr/>
          <p:nvPr/>
        </p:nvGrpSpPr>
        <p:grpSpPr>
          <a:xfrm>
            <a:off x="784158" y="839972"/>
            <a:ext cx="7466720" cy="797444"/>
            <a:chOff x="7127272" y="2681303"/>
            <a:chExt cx="4112228" cy="853819"/>
          </a:xfrm>
        </p:grpSpPr>
        <p:sp>
          <p:nvSpPr>
            <p:cNvPr id="53" name="矩形 52"/>
            <p:cNvSpPr/>
            <p:nvPr/>
          </p:nvSpPr>
          <p:spPr>
            <a:xfrm>
              <a:off x="7127272" y="2681303"/>
              <a:ext cx="4112228" cy="853819"/>
            </a:xfrm>
            <a:prstGeom prst="rect">
              <a:avLst/>
            </a:prstGeom>
            <a:solidFill>
              <a:schemeClr val="bg2"/>
            </a:solidFill>
            <a:ln w="25400">
              <a:gradFill flip="none" rotWithShape="1">
                <a:gsLst>
                  <a:gs pos="0">
                    <a:schemeClr val="bg1">
                      <a:lumMod val="71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90500" dist="63500" dir="138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solidFill>
                  <a:prstClr val="white"/>
                </a:solidFill>
              </a:endParaRPr>
            </a:p>
          </p:txBody>
        </p:sp>
        <p:sp>
          <p:nvSpPr>
            <p:cNvPr id="54" name="矩形 47"/>
            <p:cNvSpPr>
              <a:spLocks noChangeArrowheads="1"/>
            </p:cNvSpPr>
            <p:nvPr/>
          </p:nvSpPr>
          <p:spPr bwMode="auto">
            <a:xfrm>
              <a:off x="7152672" y="2795742"/>
              <a:ext cx="3713339" cy="3220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51430" tIns="25715" rIns="51430" bIns="25715">
              <a:spAutoFit/>
            </a:bodyPr>
            <a:lstStyle/>
            <a:p>
              <a:pPr>
                <a:lnSpc>
                  <a:spcPct val="130000"/>
                </a:lnSpc>
                <a:spcBef>
                  <a:spcPct val="0"/>
                </a:spcBef>
              </a:pPr>
              <a:endParaRPr lang="en-US" altLang="zh-CN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</p:grpSp>
      <p:sp>
        <p:nvSpPr>
          <p:cNvPr id="29" name="TextBox 9"/>
          <p:cNvSpPr txBox="1"/>
          <p:nvPr/>
        </p:nvSpPr>
        <p:spPr>
          <a:xfrm>
            <a:off x="797455" y="913198"/>
            <a:ext cx="7549116" cy="6644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已知某四进制数字系统的信息速率为</a:t>
            </a:r>
            <a:r>
              <a:rPr lang="en-US" altLang="zh-CN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2400b/s</a:t>
            </a:r>
            <a:r>
              <a:rPr lang="zh-CN" altLang="en-US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，接收端在半小时内共接收到</a:t>
            </a:r>
            <a:r>
              <a:rPr lang="en-US" altLang="zh-CN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216</a:t>
            </a:r>
            <a:r>
              <a:rPr lang="zh-CN" altLang="en-US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</a:t>
            </a:r>
            <a:endParaRPr lang="en-US" altLang="zh-CN" sz="1600" b="1" dirty="0" smtClean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错误码元，试计算该系统的误码率？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43010" name="Object 2"/>
          <p:cNvGraphicFramePr>
            <a:graphicFrameLocks noChangeAspect="1"/>
          </p:cNvGraphicFramePr>
          <p:nvPr/>
        </p:nvGraphicFramePr>
        <p:xfrm>
          <a:off x="1703106" y="2003521"/>
          <a:ext cx="5473848" cy="1363592"/>
        </p:xfrm>
        <a:graphic>
          <a:graphicData uri="http://schemas.openxmlformats.org/presentationml/2006/ole">
            <p:oleObj spid="_x0000_s43010" name="Equation" r:id="rId5" imgW="3568680" imgH="888840" progId="Equation.DSMT4">
              <p:embed/>
            </p:oleObj>
          </a:graphicData>
        </a:graphic>
      </p:graphicFrame>
      <p:sp>
        <p:nvSpPr>
          <p:cNvPr id="15" name="矩形 14"/>
          <p:cNvSpPr/>
          <p:nvPr/>
        </p:nvSpPr>
        <p:spPr>
          <a:xfrm>
            <a:off x="4896300" y="2402959"/>
            <a:ext cx="47313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4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14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</a:t>
            </a:r>
            <a:r>
              <a:rPr lang="en-US" altLang="zh-CN" sz="14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xmlns="" val="24482424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50" advTm="0">
        <p14:flip dir="r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:\Users\jsj\Desktop\素材cnn sccnn.com_2014111795930119rx61_04 [转换].png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4139952" y="0"/>
            <a:ext cx="5004048" cy="3571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C:\Users\jsj\Desktop\素材cnn sccnn.com_2014111795930119rx61_04 [转换].png"/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 r="-8270"/>
          <a:stretch>
            <a:fillRect/>
          </a:stretch>
        </p:blipFill>
        <p:spPr bwMode="auto">
          <a:xfrm>
            <a:off x="10633" y="2571750"/>
            <a:ext cx="2498024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6" name="矩形 5"/>
          <p:cNvSpPr/>
          <p:nvPr/>
        </p:nvSpPr>
        <p:spPr>
          <a:xfrm>
            <a:off x="0" y="476972"/>
            <a:ext cx="9144000" cy="432702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0" y="476972"/>
            <a:ext cx="9144000" cy="78554"/>
          </a:xfrm>
          <a:prstGeom prst="rect">
            <a:avLst/>
          </a:prstGeom>
          <a:solidFill>
            <a:srgbClr val="E46C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" name="组合 51"/>
          <p:cNvGrpSpPr/>
          <p:nvPr/>
        </p:nvGrpSpPr>
        <p:grpSpPr>
          <a:xfrm>
            <a:off x="784158" y="808073"/>
            <a:ext cx="7466720" cy="797442"/>
            <a:chOff x="7127272" y="2681303"/>
            <a:chExt cx="4112228" cy="853819"/>
          </a:xfrm>
        </p:grpSpPr>
        <p:sp>
          <p:nvSpPr>
            <p:cNvPr id="9" name="矩形 8"/>
            <p:cNvSpPr/>
            <p:nvPr/>
          </p:nvSpPr>
          <p:spPr>
            <a:xfrm>
              <a:off x="7127272" y="2681303"/>
              <a:ext cx="4112228" cy="853819"/>
            </a:xfrm>
            <a:prstGeom prst="rect">
              <a:avLst/>
            </a:prstGeom>
            <a:solidFill>
              <a:schemeClr val="bg2"/>
            </a:solidFill>
            <a:ln w="25400">
              <a:gradFill flip="none" rotWithShape="1">
                <a:gsLst>
                  <a:gs pos="0">
                    <a:schemeClr val="bg1">
                      <a:lumMod val="71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90500" dist="63500" dir="138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solidFill>
                  <a:prstClr val="white"/>
                </a:solidFill>
              </a:endParaRPr>
            </a:p>
          </p:txBody>
        </p:sp>
        <p:sp>
          <p:nvSpPr>
            <p:cNvPr id="10" name="矩形 47"/>
            <p:cNvSpPr>
              <a:spLocks noChangeArrowheads="1"/>
            </p:cNvSpPr>
            <p:nvPr/>
          </p:nvSpPr>
          <p:spPr bwMode="auto">
            <a:xfrm>
              <a:off x="7152672" y="2795742"/>
              <a:ext cx="3713339" cy="3220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51430" tIns="25715" rIns="51430" bIns="25715">
              <a:spAutoFit/>
            </a:bodyPr>
            <a:lstStyle/>
            <a:p>
              <a:pPr>
                <a:lnSpc>
                  <a:spcPct val="130000"/>
                </a:lnSpc>
                <a:spcBef>
                  <a:spcPct val="0"/>
                </a:spcBef>
              </a:pPr>
              <a:endParaRPr lang="en-US" altLang="zh-CN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</p:grpSp>
      <p:sp>
        <p:nvSpPr>
          <p:cNvPr id="11" name="TextBox 9"/>
          <p:cNvSpPr txBox="1"/>
          <p:nvPr/>
        </p:nvSpPr>
        <p:spPr>
          <a:xfrm>
            <a:off x="797455" y="913198"/>
            <a:ext cx="75491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已知</a:t>
            </a:r>
            <a:r>
              <a:rPr lang="en-US" altLang="zh-CN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zh-CN" altLang="en-US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</a:t>
            </a:r>
            <a:r>
              <a:rPr lang="zh-CN" altLang="en-US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两个八进制数字传输系统，码元速率相同。在接收端</a:t>
            </a:r>
            <a:r>
              <a:rPr lang="en-US" altLang="zh-CN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分钟内</a:t>
            </a:r>
            <a:r>
              <a:rPr lang="en-US" altLang="zh-CN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zh-CN" altLang="en-US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共收到</a:t>
            </a:r>
            <a:r>
              <a:rPr lang="en-US" altLang="zh-CN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</a:t>
            </a:r>
          </a:p>
          <a:p>
            <a:r>
              <a:rPr lang="zh-CN" altLang="en-US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个错误码元，</a:t>
            </a:r>
            <a:r>
              <a:rPr lang="en-US" altLang="zh-CN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</a:t>
            </a:r>
            <a:r>
              <a:rPr lang="zh-CN" altLang="en-US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共收到</a:t>
            </a:r>
            <a:r>
              <a:rPr lang="en-US" altLang="zh-CN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m+3</a:t>
            </a:r>
            <a:r>
              <a:rPr lang="zh-CN" altLang="en-US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个错误比特，试比较两个系统哪个性能较好？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2" name="Object 2"/>
          <p:cNvGraphicFramePr>
            <a:graphicFrameLocks noChangeAspect="1"/>
          </p:cNvGraphicFramePr>
          <p:nvPr/>
        </p:nvGraphicFramePr>
        <p:xfrm>
          <a:off x="2063750" y="1942491"/>
          <a:ext cx="4752975" cy="2357437"/>
        </p:xfrm>
        <a:graphic>
          <a:graphicData uri="http://schemas.openxmlformats.org/presentationml/2006/ole">
            <p:oleObj spid="_x0000_s73730" name="Equation" r:id="rId5" imgW="3098520" imgH="1536480" progId="Equation.DSMT4">
              <p:embed/>
            </p:oleObj>
          </a:graphicData>
        </a:graphic>
      </p:graphicFrame>
      <p:sp>
        <p:nvSpPr>
          <p:cNvPr id="14" name="TextBox 9"/>
          <p:cNvSpPr txBox="1"/>
          <p:nvPr/>
        </p:nvSpPr>
        <p:spPr>
          <a:xfrm>
            <a:off x="4362905" y="3808796"/>
            <a:ext cx="2516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故</a:t>
            </a:r>
            <a:r>
              <a:rPr lang="en-US" altLang="zh-CN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m&gt;2</a:t>
            </a:r>
            <a:r>
              <a:rPr lang="zh-CN" altLang="en-US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</a:t>
            </a:r>
            <a:r>
              <a:rPr lang="en-US" altLang="zh-CN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</a:t>
            </a:r>
            <a:r>
              <a:rPr lang="zh-CN" altLang="en-US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的性能优于</a:t>
            </a:r>
            <a:r>
              <a:rPr lang="en-US" altLang="zh-CN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zh-CN" altLang="en-US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590089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50" advTm="0">
        <p14:flip dir="r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:\Users\jsj\Desktop\素材cnn sccnn.com_2014111795930119rx61_04 [转换].png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4139952" y="0"/>
            <a:ext cx="5004048" cy="3571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C:\Users\jsj\Desktop\素材cnn sccnn.com_2014111795930119rx61_04 [转换].png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 r="-8270"/>
          <a:stretch>
            <a:fillRect/>
          </a:stretch>
        </p:blipFill>
        <p:spPr bwMode="auto">
          <a:xfrm>
            <a:off x="0" y="2571750"/>
            <a:ext cx="2498024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6" name="矩形 5"/>
          <p:cNvSpPr/>
          <p:nvPr/>
        </p:nvSpPr>
        <p:spPr>
          <a:xfrm>
            <a:off x="0" y="508869"/>
            <a:ext cx="9144000" cy="432702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0" y="476972"/>
            <a:ext cx="9144000" cy="78554"/>
          </a:xfrm>
          <a:prstGeom prst="rect">
            <a:avLst/>
          </a:prstGeom>
          <a:solidFill>
            <a:srgbClr val="E46C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>
          <a:xfrm>
            <a:off x="6746910" y="2567018"/>
            <a:ext cx="950516" cy="1092548"/>
          </a:xfrm>
          <a:custGeom>
            <a:avLst/>
            <a:gdLst>
              <a:gd name="connsiteX0" fmla="*/ 514042 w 1028084"/>
              <a:gd name="connsiteY0" fmla="*/ 0 h 1181707"/>
              <a:gd name="connsiteX1" fmla="*/ 1028084 w 1028084"/>
              <a:gd name="connsiteY1" fmla="*/ 257022 h 1181707"/>
              <a:gd name="connsiteX2" fmla="*/ 1028084 w 1028084"/>
              <a:gd name="connsiteY2" fmla="*/ 924686 h 1181707"/>
              <a:gd name="connsiteX3" fmla="*/ 514042 w 1028084"/>
              <a:gd name="connsiteY3" fmla="*/ 1181707 h 1181707"/>
              <a:gd name="connsiteX4" fmla="*/ 0 w 1028084"/>
              <a:gd name="connsiteY4" fmla="*/ 924686 h 1181707"/>
              <a:gd name="connsiteX5" fmla="*/ 0 w 1028084"/>
              <a:gd name="connsiteY5" fmla="*/ 257022 h 1181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28084" h="1181707">
                <a:moveTo>
                  <a:pt x="514042" y="0"/>
                </a:moveTo>
                <a:lnTo>
                  <a:pt x="1028084" y="257022"/>
                </a:lnTo>
                <a:lnTo>
                  <a:pt x="1028084" y="924686"/>
                </a:lnTo>
                <a:lnTo>
                  <a:pt x="514042" y="1181707"/>
                </a:lnTo>
                <a:lnTo>
                  <a:pt x="0" y="924686"/>
                </a:lnTo>
                <a:lnTo>
                  <a:pt x="0" y="257022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>
          <a:xfrm>
            <a:off x="6210400" y="1626902"/>
            <a:ext cx="950516" cy="1092548"/>
          </a:xfrm>
          <a:custGeom>
            <a:avLst/>
            <a:gdLst>
              <a:gd name="connsiteX0" fmla="*/ 514042 w 1028084"/>
              <a:gd name="connsiteY0" fmla="*/ 0 h 1181707"/>
              <a:gd name="connsiteX1" fmla="*/ 1028084 w 1028084"/>
              <a:gd name="connsiteY1" fmla="*/ 257022 h 1181707"/>
              <a:gd name="connsiteX2" fmla="*/ 1028084 w 1028084"/>
              <a:gd name="connsiteY2" fmla="*/ 924686 h 1181707"/>
              <a:gd name="connsiteX3" fmla="*/ 514042 w 1028084"/>
              <a:gd name="connsiteY3" fmla="*/ 1181707 h 1181707"/>
              <a:gd name="connsiteX4" fmla="*/ 0 w 1028084"/>
              <a:gd name="connsiteY4" fmla="*/ 924686 h 1181707"/>
              <a:gd name="connsiteX5" fmla="*/ 0 w 1028084"/>
              <a:gd name="connsiteY5" fmla="*/ 257022 h 1181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28084" h="1181707">
                <a:moveTo>
                  <a:pt x="514042" y="0"/>
                </a:moveTo>
                <a:lnTo>
                  <a:pt x="1028084" y="257022"/>
                </a:lnTo>
                <a:lnTo>
                  <a:pt x="1028084" y="924686"/>
                </a:lnTo>
                <a:lnTo>
                  <a:pt x="514042" y="1181707"/>
                </a:lnTo>
                <a:lnTo>
                  <a:pt x="0" y="924686"/>
                </a:lnTo>
                <a:lnTo>
                  <a:pt x="0" y="257022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>
          <a:xfrm>
            <a:off x="6727794" y="681222"/>
            <a:ext cx="950516" cy="1092548"/>
          </a:xfrm>
          <a:custGeom>
            <a:avLst/>
            <a:gdLst>
              <a:gd name="connsiteX0" fmla="*/ 514042 w 1028084"/>
              <a:gd name="connsiteY0" fmla="*/ 0 h 1181707"/>
              <a:gd name="connsiteX1" fmla="*/ 1028084 w 1028084"/>
              <a:gd name="connsiteY1" fmla="*/ 257022 h 1181707"/>
              <a:gd name="connsiteX2" fmla="*/ 1028084 w 1028084"/>
              <a:gd name="connsiteY2" fmla="*/ 924686 h 1181707"/>
              <a:gd name="connsiteX3" fmla="*/ 514042 w 1028084"/>
              <a:gd name="connsiteY3" fmla="*/ 1181707 h 1181707"/>
              <a:gd name="connsiteX4" fmla="*/ 0 w 1028084"/>
              <a:gd name="connsiteY4" fmla="*/ 924686 h 1181707"/>
              <a:gd name="connsiteX5" fmla="*/ 0 w 1028084"/>
              <a:gd name="connsiteY5" fmla="*/ 257022 h 1181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28084" h="1181707">
                <a:moveTo>
                  <a:pt x="514042" y="0"/>
                </a:moveTo>
                <a:lnTo>
                  <a:pt x="1028084" y="257022"/>
                </a:lnTo>
                <a:lnTo>
                  <a:pt x="1028084" y="924686"/>
                </a:lnTo>
                <a:lnTo>
                  <a:pt x="514042" y="1181707"/>
                </a:lnTo>
                <a:lnTo>
                  <a:pt x="0" y="924686"/>
                </a:lnTo>
                <a:lnTo>
                  <a:pt x="0" y="257022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2" name="组合 11"/>
          <p:cNvGrpSpPr/>
          <p:nvPr/>
        </p:nvGrpSpPr>
        <p:grpSpPr>
          <a:xfrm>
            <a:off x="5666704" y="2567018"/>
            <a:ext cx="950518" cy="1092548"/>
            <a:chOff x="3379345" y="2854036"/>
            <a:chExt cx="842021" cy="96783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3" name="任意多边形 12"/>
            <p:cNvSpPr/>
            <p:nvPr/>
          </p:nvSpPr>
          <p:spPr>
            <a:xfrm>
              <a:off x="3379345" y="2854036"/>
              <a:ext cx="842021" cy="967839"/>
            </a:xfrm>
            <a:custGeom>
              <a:avLst/>
              <a:gdLst>
                <a:gd name="connsiteX0" fmla="*/ 0 w 2008628"/>
                <a:gd name="connsiteY0" fmla="*/ 873753 h 1747506"/>
                <a:gd name="connsiteX1" fmla="*/ 436877 w 2008628"/>
                <a:gd name="connsiteY1" fmla="*/ 0 h 1747506"/>
                <a:gd name="connsiteX2" fmla="*/ 1571752 w 2008628"/>
                <a:gd name="connsiteY2" fmla="*/ 0 h 1747506"/>
                <a:gd name="connsiteX3" fmla="*/ 2008628 w 2008628"/>
                <a:gd name="connsiteY3" fmla="*/ 873753 h 1747506"/>
                <a:gd name="connsiteX4" fmla="*/ 1571752 w 2008628"/>
                <a:gd name="connsiteY4" fmla="*/ 1747506 h 1747506"/>
                <a:gd name="connsiteX5" fmla="*/ 436877 w 2008628"/>
                <a:gd name="connsiteY5" fmla="*/ 1747506 h 1747506"/>
                <a:gd name="connsiteX6" fmla="*/ 0 w 2008628"/>
                <a:gd name="connsiteY6" fmla="*/ 873753 h 1747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08628" h="1747506">
                  <a:moveTo>
                    <a:pt x="1004314" y="0"/>
                  </a:moveTo>
                  <a:lnTo>
                    <a:pt x="2008627" y="380083"/>
                  </a:lnTo>
                  <a:lnTo>
                    <a:pt x="2008627" y="1367424"/>
                  </a:lnTo>
                  <a:lnTo>
                    <a:pt x="1004314" y="1747506"/>
                  </a:lnTo>
                  <a:lnTo>
                    <a:pt x="1" y="1367424"/>
                  </a:lnTo>
                  <a:lnTo>
                    <a:pt x="1" y="380083"/>
                  </a:lnTo>
                  <a:lnTo>
                    <a:pt x="1004314" y="0"/>
                  </a:lnTo>
                  <a:close/>
                </a:path>
              </a:pathLst>
            </a:custGeom>
            <a:solidFill>
              <a:srgbClr val="0070C0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Freeform 193"/>
            <p:cNvSpPr>
              <a:spLocks noEditPoints="1"/>
            </p:cNvSpPr>
            <p:nvPr/>
          </p:nvSpPr>
          <p:spPr bwMode="auto">
            <a:xfrm>
              <a:off x="3584333" y="3122649"/>
              <a:ext cx="432042" cy="430614"/>
            </a:xfrm>
            <a:custGeom>
              <a:avLst/>
              <a:gdLst>
                <a:gd name="T0" fmla="*/ 54 w 128"/>
                <a:gd name="T1" fmla="*/ 52 h 128"/>
                <a:gd name="T2" fmla="*/ 60 w 128"/>
                <a:gd name="T3" fmla="*/ 46 h 128"/>
                <a:gd name="T4" fmla="*/ 54 w 128"/>
                <a:gd name="T5" fmla="*/ 40 h 128"/>
                <a:gd name="T6" fmla="*/ 48 w 128"/>
                <a:gd name="T7" fmla="*/ 46 h 128"/>
                <a:gd name="T8" fmla="*/ 54 w 128"/>
                <a:gd name="T9" fmla="*/ 52 h 128"/>
                <a:gd name="T10" fmla="*/ 78 w 128"/>
                <a:gd name="T11" fmla="*/ 52 h 128"/>
                <a:gd name="T12" fmla="*/ 84 w 128"/>
                <a:gd name="T13" fmla="*/ 46 h 128"/>
                <a:gd name="T14" fmla="*/ 78 w 128"/>
                <a:gd name="T15" fmla="*/ 40 h 128"/>
                <a:gd name="T16" fmla="*/ 72 w 128"/>
                <a:gd name="T17" fmla="*/ 46 h 128"/>
                <a:gd name="T18" fmla="*/ 78 w 128"/>
                <a:gd name="T19" fmla="*/ 52 h 128"/>
                <a:gd name="T20" fmla="*/ 42 w 128"/>
                <a:gd name="T21" fmla="*/ 90 h 128"/>
                <a:gd name="T22" fmla="*/ 52 w 128"/>
                <a:gd name="T23" fmla="*/ 91 h 128"/>
                <a:gd name="T24" fmla="*/ 104 w 128"/>
                <a:gd name="T25" fmla="*/ 45 h 128"/>
                <a:gd name="T26" fmla="*/ 52 w 128"/>
                <a:gd name="T27" fmla="*/ 0 h 128"/>
                <a:gd name="T28" fmla="*/ 0 w 128"/>
                <a:gd name="T29" fmla="*/ 45 h 128"/>
                <a:gd name="T30" fmla="*/ 20 w 128"/>
                <a:gd name="T31" fmla="*/ 81 h 128"/>
                <a:gd name="T32" fmla="*/ 20 w 128"/>
                <a:gd name="T33" fmla="*/ 104 h 128"/>
                <a:gd name="T34" fmla="*/ 42 w 128"/>
                <a:gd name="T35" fmla="*/ 90 h 128"/>
                <a:gd name="T36" fmla="*/ 8 w 128"/>
                <a:gd name="T37" fmla="*/ 46 h 128"/>
                <a:gd name="T38" fmla="*/ 52 w 128"/>
                <a:gd name="T39" fmla="*/ 8 h 128"/>
                <a:gd name="T40" fmla="*/ 96 w 128"/>
                <a:gd name="T41" fmla="*/ 46 h 128"/>
                <a:gd name="T42" fmla="*/ 52 w 128"/>
                <a:gd name="T43" fmla="*/ 84 h 128"/>
                <a:gd name="T44" fmla="*/ 42 w 128"/>
                <a:gd name="T45" fmla="*/ 83 h 128"/>
                <a:gd name="T46" fmla="*/ 34 w 128"/>
                <a:gd name="T47" fmla="*/ 88 h 128"/>
                <a:gd name="T48" fmla="*/ 34 w 128"/>
                <a:gd name="T49" fmla="*/ 88 h 128"/>
                <a:gd name="T50" fmla="*/ 28 w 128"/>
                <a:gd name="T51" fmla="*/ 92 h 128"/>
                <a:gd name="T52" fmla="*/ 28 w 128"/>
                <a:gd name="T53" fmla="*/ 86 h 128"/>
                <a:gd name="T54" fmla="*/ 28 w 128"/>
                <a:gd name="T55" fmla="*/ 78 h 128"/>
                <a:gd name="T56" fmla="*/ 8 w 128"/>
                <a:gd name="T57" fmla="*/ 46 h 128"/>
                <a:gd name="T58" fmla="*/ 36 w 128"/>
                <a:gd name="T59" fmla="*/ 46 h 128"/>
                <a:gd name="T60" fmla="*/ 30 w 128"/>
                <a:gd name="T61" fmla="*/ 40 h 128"/>
                <a:gd name="T62" fmla="*/ 24 w 128"/>
                <a:gd name="T63" fmla="*/ 46 h 128"/>
                <a:gd name="T64" fmla="*/ 30 w 128"/>
                <a:gd name="T65" fmla="*/ 52 h 128"/>
                <a:gd name="T66" fmla="*/ 36 w 128"/>
                <a:gd name="T67" fmla="*/ 46 h 128"/>
                <a:gd name="T68" fmla="*/ 112 w 128"/>
                <a:gd name="T69" fmla="*/ 37 h 128"/>
                <a:gd name="T70" fmla="*/ 112 w 128"/>
                <a:gd name="T71" fmla="*/ 40 h 128"/>
                <a:gd name="T72" fmla="*/ 111 w 128"/>
                <a:gd name="T73" fmla="*/ 47 h 128"/>
                <a:gd name="T74" fmla="*/ 120 w 128"/>
                <a:gd name="T75" fmla="*/ 70 h 128"/>
                <a:gd name="T76" fmla="*/ 100 w 128"/>
                <a:gd name="T77" fmla="*/ 102 h 128"/>
                <a:gd name="T78" fmla="*/ 100 w 128"/>
                <a:gd name="T79" fmla="*/ 110 h 128"/>
                <a:gd name="T80" fmla="*/ 100 w 128"/>
                <a:gd name="T81" fmla="*/ 116 h 128"/>
                <a:gd name="T82" fmla="*/ 94 w 128"/>
                <a:gd name="T83" fmla="*/ 112 h 128"/>
                <a:gd name="T84" fmla="*/ 94 w 128"/>
                <a:gd name="T85" fmla="*/ 112 h 128"/>
                <a:gd name="T86" fmla="*/ 86 w 128"/>
                <a:gd name="T87" fmla="*/ 107 h 128"/>
                <a:gd name="T88" fmla="*/ 76 w 128"/>
                <a:gd name="T89" fmla="*/ 108 h 128"/>
                <a:gd name="T90" fmla="*/ 49 w 128"/>
                <a:gd name="T91" fmla="*/ 100 h 128"/>
                <a:gd name="T92" fmla="*/ 42 w 128"/>
                <a:gd name="T93" fmla="*/ 100 h 128"/>
                <a:gd name="T94" fmla="*/ 37 w 128"/>
                <a:gd name="T95" fmla="*/ 100 h 128"/>
                <a:gd name="T96" fmla="*/ 76 w 128"/>
                <a:gd name="T97" fmla="*/ 115 h 128"/>
                <a:gd name="T98" fmla="*/ 86 w 128"/>
                <a:gd name="T99" fmla="*/ 114 h 128"/>
                <a:gd name="T100" fmla="*/ 108 w 128"/>
                <a:gd name="T101" fmla="*/ 128 h 128"/>
                <a:gd name="T102" fmla="*/ 108 w 128"/>
                <a:gd name="T103" fmla="*/ 105 h 128"/>
                <a:gd name="T104" fmla="*/ 128 w 128"/>
                <a:gd name="T105" fmla="*/ 69 h 128"/>
                <a:gd name="T106" fmla="*/ 112 w 128"/>
                <a:gd name="T107" fmla="*/ 37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8" h="128">
                  <a:moveTo>
                    <a:pt x="54" y="52"/>
                  </a:moveTo>
                  <a:cubicBezTo>
                    <a:pt x="57" y="52"/>
                    <a:pt x="60" y="49"/>
                    <a:pt x="60" y="46"/>
                  </a:cubicBezTo>
                  <a:cubicBezTo>
                    <a:pt x="60" y="43"/>
                    <a:pt x="57" y="40"/>
                    <a:pt x="54" y="40"/>
                  </a:cubicBezTo>
                  <a:cubicBezTo>
                    <a:pt x="51" y="40"/>
                    <a:pt x="48" y="43"/>
                    <a:pt x="48" y="46"/>
                  </a:cubicBezTo>
                  <a:cubicBezTo>
                    <a:pt x="48" y="49"/>
                    <a:pt x="51" y="52"/>
                    <a:pt x="54" y="52"/>
                  </a:cubicBezTo>
                  <a:close/>
                  <a:moveTo>
                    <a:pt x="78" y="52"/>
                  </a:moveTo>
                  <a:cubicBezTo>
                    <a:pt x="81" y="52"/>
                    <a:pt x="84" y="49"/>
                    <a:pt x="84" y="46"/>
                  </a:cubicBezTo>
                  <a:cubicBezTo>
                    <a:pt x="84" y="43"/>
                    <a:pt x="81" y="40"/>
                    <a:pt x="78" y="40"/>
                  </a:cubicBezTo>
                  <a:cubicBezTo>
                    <a:pt x="75" y="40"/>
                    <a:pt x="72" y="43"/>
                    <a:pt x="72" y="46"/>
                  </a:cubicBezTo>
                  <a:cubicBezTo>
                    <a:pt x="72" y="49"/>
                    <a:pt x="75" y="52"/>
                    <a:pt x="78" y="52"/>
                  </a:cubicBezTo>
                  <a:close/>
                  <a:moveTo>
                    <a:pt x="42" y="90"/>
                  </a:moveTo>
                  <a:cubicBezTo>
                    <a:pt x="46" y="91"/>
                    <a:pt x="49" y="91"/>
                    <a:pt x="52" y="91"/>
                  </a:cubicBezTo>
                  <a:cubicBezTo>
                    <a:pt x="81" y="91"/>
                    <a:pt x="104" y="71"/>
                    <a:pt x="104" y="45"/>
                  </a:cubicBezTo>
                  <a:cubicBezTo>
                    <a:pt x="104" y="20"/>
                    <a:pt x="81" y="0"/>
                    <a:pt x="52" y="0"/>
                  </a:cubicBezTo>
                  <a:cubicBezTo>
                    <a:pt x="23" y="0"/>
                    <a:pt x="0" y="20"/>
                    <a:pt x="0" y="45"/>
                  </a:cubicBezTo>
                  <a:cubicBezTo>
                    <a:pt x="0" y="60"/>
                    <a:pt x="8" y="73"/>
                    <a:pt x="20" y="81"/>
                  </a:cubicBezTo>
                  <a:cubicBezTo>
                    <a:pt x="20" y="104"/>
                    <a:pt x="20" y="104"/>
                    <a:pt x="20" y="104"/>
                  </a:cubicBezTo>
                  <a:lnTo>
                    <a:pt x="42" y="90"/>
                  </a:lnTo>
                  <a:close/>
                  <a:moveTo>
                    <a:pt x="8" y="46"/>
                  </a:moveTo>
                  <a:cubicBezTo>
                    <a:pt x="8" y="25"/>
                    <a:pt x="28" y="8"/>
                    <a:pt x="52" y="8"/>
                  </a:cubicBezTo>
                  <a:cubicBezTo>
                    <a:pt x="76" y="8"/>
                    <a:pt x="96" y="25"/>
                    <a:pt x="96" y="46"/>
                  </a:cubicBezTo>
                  <a:cubicBezTo>
                    <a:pt x="96" y="67"/>
                    <a:pt x="76" y="84"/>
                    <a:pt x="52" y="84"/>
                  </a:cubicBezTo>
                  <a:cubicBezTo>
                    <a:pt x="48" y="84"/>
                    <a:pt x="45" y="84"/>
                    <a:pt x="42" y="83"/>
                  </a:cubicBezTo>
                  <a:cubicBezTo>
                    <a:pt x="34" y="88"/>
                    <a:pt x="34" y="88"/>
                    <a:pt x="34" y="88"/>
                  </a:cubicBezTo>
                  <a:cubicBezTo>
                    <a:pt x="34" y="88"/>
                    <a:pt x="34" y="88"/>
                    <a:pt x="34" y="88"/>
                  </a:cubicBezTo>
                  <a:cubicBezTo>
                    <a:pt x="28" y="92"/>
                    <a:pt x="28" y="92"/>
                    <a:pt x="28" y="92"/>
                  </a:cubicBezTo>
                  <a:cubicBezTo>
                    <a:pt x="28" y="86"/>
                    <a:pt x="28" y="86"/>
                    <a:pt x="28" y="86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16" y="71"/>
                    <a:pt x="8" y="59"/>
                    <a:pt x="8" y="46"/>
                  </a:cubicBezTo>
                  <a:close/>
                  <a:moveTo>
                    <a:pt x="36" y="46"/>
                  </a:moveTo>
                  <a:cubicBezTo>
                    <a:pt x="36" y="43"/>
                    <a:pt x="33" y="40"/>
                    <a:pt x="30" y="40"/>
                  </a:cubicBezTo>
                  <a:cubicBezTo>
                    <a:pt x="27" y="40"/>
                    <a:pt x="24" y="43"/>
                    <a:pt x="24" y="46"/>
                  </a:cubicBezTo>
                  <a:cubicBezTo>
                    <a:pt x="24" y="49"/>
                    <a:pt x="27" y="52"/>
                    <a:pt x="30" y="52"/>
                  </a:cubicBezTo>
                  <a:cubicBezTo>
                    <a:pt x="33" y="52"/>
                    <a:pt x="36" y="49"/>
                    <a:pt x="36" y="46"/>
                  </a:cubicBezTo>
                  <a:close/>
                  <a:moveTo>
                    <a:pt x="112" y="37"/>
                  </a:moveTo>
                  <a:cubicBezTo>
                    <a:pt x="112" y="38"/>
                    <a:pt x="112" y="39"/>
                    <a:pt x="112" y="40"/>
                  </a:cubicBezTo>
                  <a:cubicBezTo>
                    <a:pt x="112" y="43"/>
                    <a:pt x="112" y="45"/>
                    <a:pt x="111" y="47"/>
                  </a:cubicBezTo>
                  <a:cubicBezTo>
                    <a:pt x="117" y="54"/>
                    <a:pt x="120" y="62"/>
                    <a:pt x="120" y="70"/>
                  </a:cubicBezTo>
                  <a:cubicBezTo>
                    <a:pt x="120" y="83"/>
                    <a:pt x="112" y="95"/>
                    <a:pt x="100" y="102"/>
                  </a:cubicBezTo>
                  <a:cubicBezTo>
                    <a:pt x="100" y="110"/>
                    <a:pt x="100" y="110"/>
                    <a:pt x="100" y="110"/>
                  </a:cubicBezTo>
                  <a:cubicBezTo>
                    <a:pt x="100" y="116"/>
                    <a:pt x="100" y="116"/>
                    <a:pt x="100" y="116"/>
                  </a:cubicBezTo>
                  <a:cubicBezTo>
                    <a:pt x="94" y="112"/>
                    <a:pt x="94" y="112"/>
                    <a:pt x="94" y="112"/>
                  </a:cubicBezTo>
                  <a:cubicBezTo>
                    <a:pt x="94" y="112"/>
                    <a:pt x="94" y="112"/>
                    <a:pt x="94" y="112"/>
                  </a:cubicBezTo>
                  <a:cubicBezTo>
                    <a:pt x="86" y="107"/>
                    <a:pt x="86" y="107"/>
                    <a:pt x="86" y="107"/>
                  </a:cubicBezTo>
                  <a:cubicBezTo>
                    <a:pt x="83" y="108"/>
                    <a:pt x="80" y="108"/>
                    <a:pt x="76" y="108"/>
                  </a:cubicBezTo>
                  <a:cubicBezTo>
                    <a:pt x="66" y="108"/>
                    <a:pt x="56" y="105"/>
                    <a:pt x="49" y="100"/>
                  </a:cubicBezTo>
                  <a:cubicBezTo>
                    <a:pt x="46" y="100"/>
                    <a:pt x="44" y="100"/>
                    <a:pt x="42" y="100"/>
                  </a:cubicBezTo>
                  <a:cubicBezTo>
                    <a:pt x="40" y="100"/>
                    <a:pt x="39" y="100"/>
                    <a:pt x="37" y="100"/>
                  </a:cubicBezTo>
                  <a:cubicBezTo>
                    <a:pt x="47" y="109"/>
                    <a:pt x="61" y="115"/>
                    <a:pt x="76" y="115"/>
                  </a:cubicBezTo>
                  <a:cubicBezTo>
                    <a:pt x="79" y="115"/>
                    <a:pt x="82" y="115"/>
                    <a:pt x="86" y="114"/>
                  </a:cubicBezTo>
                  <a:cubicBezTo>
                    <a:pt x="108" y="128"/>
                    <a:pt x="108" y="128"/>
                    <a:pt x="108" y="128"/>
                  </a:cubicBezTo>
                  <a:cubicBezTo>
                    <a:pt x="108" y="105"/>
                    <a:pt x="108" y="105"/>
                    <a:pt x="108" y="105"/>
                  </a:cubicBezTo>
                  <a:cubicBezTo>
                    <a:pt x="120" y="97"/>
                    <a:pt x="128" y="84"/>
                    <a:pt x="128" y="69"/>
                  </a:cubicBezTo>
                  <a:cubicBezTo>
                    <a:pt x="128" y="57"/>
                    <a:pt x="122" y="45"/>
                    <a:pt x="112" y="3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3" name="组合 14"/>
          <p:cNvGrpSpPr/>
          <p:nvPr/>
        </p:nvGrpSpPr>
        <p:grpSpPr>
          <a:xfrm>
            <a:off x="7274214" y="1626902"/>
            <a:ext cx="950518" cy="1092548"/>
            <a:chOff x="4741677" y="2032536"/>
            <a:chExt cx="842021" cy="96783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6" name="任意多边形 15"/>
            <p:cNvSpPr/>
            <p:nvPr/>
          </p:nvSpPr>
          <p:spPr>
            <a:xfrm>
              <a:off x="4741677" y="2032536"/>
              <a:ext cx="842021" cy="967839"/>
            </a:xfrm>
            <a:custGeom>
              <a:avLst/>
              <a:gdLst>
                <a:gd name="connsiteX0" fmla="*/ 0 w 2008628"/>
                <a:gd name="connsiteY0" fmla="*/ 873753 h 1747506"/>
                <a:gd name="connsiteX1" fmla="*/ 436877 w 2008628"/>
                <a:gd name="connsiteY1" fmla="*/ 0 h 1747506"/>
                <a:gd name="connsiteX2" fmla="*/ 1571752 w 2008628"/>
                <a:gd name="connsiteY2" fmla="*/ 0 h 1747506"/>
                <a:gd name="connsiteX3" fmla="*/ 2008628 w 2008628"/>
                <a:gd name="connsiteY3" fmla="*/ 873753 h 1747506"/>
                <a:gd name="connsiteX4" fmla="*/ 1571752 w 2008628"/>
                <a:gd name="connsiteY4" fmla="*/ 1747506 h 1747506"/>
                <a:gd name="connsiteX5" fmla="*/ 436877 w 2008628"/>
                <a:gd name="connsiteY5" fmla="*/ 1747506 h 1747506"/>
                <a:gd name="connsiteX6" fmla="*/ 0 w 2008628"/>
                <a:gd name="connsiteY6" fmla="*/ 873753 h 1747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08628" h="1747506">
                  <a:moveTo>
                    <a:pt x="1004314" y="0"/>
                  </a:moveTo>
                  <a:lnTo>
                    <a:pt x="2008627" y="380083"/>
                  </a:lnTo>
                  <a:lnTo>
                    <a:pt x="2008627" y="1367424"/>
                  </a:lnTo>
                  <a:lnTo>
                    <a:pt x="1004314" y="1747506"/>
                  </a:lnTo>
                  <a:lnTo>
                    <a:pt x="1" y="1367424"/>
                  </a:lnTo>
                  <a:lnTo>
                    <a:pt x="1" y="380083"/>
                  </a:lnTo>
                  <a:lnTo>
                    <a:pt x="1004314" y="0"/>
                  </a:lnTo>
                  <a:close/>
                </a:path>
              </a:pathLst>
            </a:custGeom>
            <a:solidFill>
              <a:srgbClr val="0070C0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Freeform 221"/>
            <p:cNvSpPr>
              <a:spLocks noEditPoints="1"/>
            </p:cNvSpPr>
            <p:nvPr/>
          </p:nvSpPr>
          <p:spPr bwMode="auto">
            <a:xfrm>
              <a:off x="4961285" y="2329545"/>
              <a:ext cx="402804" cy="402802"/>
            </a:xfrm>
            <a:custGeom>
              <a:avLst/>
              <a:gdLst>
                <a:gd name="T0" fmla="*/ 112 w 128"/>
                <a:gd name="T1" fmla="*/ 0 h 128"/>
                <a:gd name="T2" fmla="*/ 68 w 128"/>
                <a:gd name="T3" fmla="*/ 12 h 128"/>
                <a:gd name="T4" fmla="*/ 60 w 128"/>
                <a:gd name="T5" fmla="*/ 12 h 128"/>
                <a:gd name="T6" fmla="*/ 16 w 128"/>
                <a:gd name="T7" fmla="*/ 0 h 128"/>
                <a:gd name="T8" fmla="*/ 0 w 128"/>
                <a:gd name="T9" fmla="*/ 16 h 128"/>
                <a:gd name="T10" fmla="*/ 0 w 128"/>
                <a:gd name="T11" fmla="*/ 100 h 128"/>
                <a:gd name="T12" fmla="*/ 16 w 128"/>
                <a:gd name="T13" fmla="*/ 116 h 128"/>
                <a:gd name="T14" fmla="*/ 60 w 128"/>
                <a:gd name="T15" fmla="*/ 128 h 128"/>
                <a:gd name="T16" fmla="*/ 68 w 128"/>
                <a:gd name="T17" fmla="*/ 128 h 128"/>
                <a:gd name="T18" fmla="*/ 112 w 128"/>
                <a:gd name="T19" fmla="*/ 116 h 128"/>
                <a:gd name="T20" fmla="*/ 128 w 128"/>
                <a:gd name="T21" fmla="*/ 100 h 128"/>
                <a:gd name="T22" fmla="*/ 128 w 128"/>
                <a:gd name="T23" fmla="*/ 16 h 128"/>
                <a:gd name="T24" fmla="*/ 112 w 128"/>
                <a:gd name="T25" fmla="*/ 0 h 128"/>
                <a:gd name="T26" fmla="*/ 60 w 128"/>
                <a:gd name="T27" fmla="*/ 120 h 128"/>
                <a:gd name="T28" fmla="*/ 16 w 128"/>
                <a:gd name="T29" fmla="*/ 108 h 128"/>
                <a:gd name="T30" fmla="*/ 8 w 128"/>
                <a:gd name="T31" fmla="*/ 100 h 128"/>
                <a:gd name="T32" fmla="*/ 8 w 128"/>
                <a:gd name="T33" fmla="*/ 16 h 128"/>
                <a:gd name="T34" fmla="*/ 16 w 128"/>
                <a:gd name="T35" fmla="*/ 8 h 128"/>
                <a:gd name="T36" fmla="*/ 60 w 128"/>
                <a:gd name="T37" fmla="*/ 20 h 128"/>
                <a:gd name="T38" fmla="*/ 60 w 128"/>
                <a:gd name="T39" fmla="*/ 120 h 128"/>
                <a:gd name="T40" fmla="*/ 120 w 128"/>
                <a:gd name="T41" fmla="*/ 100 h 128"/>
                <a:gd name="T42" fmla="*/ 112 w 128"/>
                <a:gd name="T43" fmla="*/ 108 h 128"/>
                <a:gd name="T44" fmla="*/ 68 w 128"/>
                <a:gd name="T45" fmla="*/ 120 h 128"/>
                <a:gd name="T46" fmla="*/ 68 w 128"/>
                <a:gd name="T47" fmla="*/ 20 h 128"/>
                <a:gd name="T48" fmla="*/ 112 w 128"/>
                <a:gd name="T49" fmla="*/ 8 h 128"/>
                <a:gd name="T50" fmla="*/ 120 w 128"/>
                <a:gd name="T51" fmla="*/ 16 h 128"/>
                <a:gd name="T52" fmla="*/ 120 w 128"/>
                <a:gd name="T53" fmla="*/ 10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28" h="128">
                  <a:moveTo>
                    <a:pt x="112" y="0"/>
                  </a:moveTo>
                  <a:cubicBezTo>
                    <a:pt x="112" y="0"/>
                    <a:pt x="89" y="6"/>
                    <a:pt x="68" y="12"/>
                  </a:cubicBezTo>
                  <a:cubicBezTo>
                    <a:pt x="65" y="12"/>
                    <a:pt x="63" y="12"/>
                    <a:pt x="60" y="12"/>
                  </a:cubicBezTo>
                  <a:cubicBezTo>
                    <a:pt x="40" y="7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0" y="109"/>
                    <a:pt x="8" y="113"/>
                    <a:pt x="16" y="116"/>
                  </a:cubicBezTo>
                  <a:cubicBezTo>
                    <a:pt x="16" y="116"/>
                    <a:pt x="38" y="122"/>
                    <a:pt x="60" y="128"/>
                  </a:cubicBezTo>
                  <a:cubicBezTo>
                    <a:pt x="63" y="128"/>
                    <a:pt x="65" y="128"/>
                    <a:pt x="68" y="128"/>
                  </a:cubicBezTo>
                  <a:cubicBezTo>
                    <a:pt x="90" y="122"/>
                    <a:pt x="112" y="116"/>
                    <a:pt x="112" y="116"/>
                  </a:cubicBezTo>
                  <a:cubicBezTo>
                    <a:pt x="120" y="114"/>
                    <a:pt x="128" y="109"/>
                    <a:pt x="128" y="100"/>
                  </a:cubicBezTo>
                  <a:cubicBezTo>
                    <a:pt x="128" y="16"/>
                    <a:pt x="128" y="16"/>
                    <a:pt x="128" y="16"/>
                  </a:cubicBezTo>
                  <a:cubicBezTo>
                    <a:pt x="128" y="7"/>
                    <a:pt x="121" y="0"/>
                    <a:pt x="112" y="0"/>
                  </a:cubicBezTo>
                  <a:close/>
                  <a:moveTo>
                    <a:pt x="60" y="120"/>
                  </a:moveTo>
                  <a:cubicBezTo>
                    <a:pt x="38" y="114"/>
                    <a:pt x="16" y="108"/>
                    <a:pt x="16" y="108"/>
                  </a:cubicBezTo>
                  <a:cubicBezTo>
                    <a:pt x="11" y="107"/>
                    <a:pt x="8" y="104"/>
                    <a:pt x="8" y="100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12"/>
                    <a:pt x="12" y="8"/>
                    <a:pt x="16" y="8"/>
                  </a:cubicBezTo>
                  <a:cubicBezTo>
                    <a:pt x="60" y="20"/>
                    <a:pt x="60" y="20"/>
                    <a:pt x="60" y="20"/>
                  </a:cubicBezTo>
                  <a:lnTo>
                    <a:pt x="60" y="120"/>
                  </a:lnTo>
                  <a:close/>
                  <a:moveTo>
                    <a:pt x="120" y="100"/>
                  </a:moveTo>
                  <a:cubicBezTo>
                    <a:pt x="120" y="104"/>
                    <a:pt x="116" y="107"/>
                    <a:pt x="112" y="108"/>
                  </a:cubicBezTo>
                  <a:cubicBezTo>
                    <a:pt x="112" y="108"/>
                    <a:pt x="90" y="114"/>
                    <a:pt x="68" y="120"/>
                  </a:cubicBezTo>
                  <a:cubicBezTo>
                    <a:pt x="68" y="20"/>
                    <a:pt x="68" y="20"/>
                    <a:pt x="68" y="20"/>
                  </a:cubicBezTo>
                  <a:cubicBezTo>
                    <a:pt x="112" y="8"/>
                    <a:pt x="112" y="8"/>
                    <a:pt x="112" y="8"/>
                  </a:cubicBezTo>
                  <a:cubicBezTo>
                    <a:pt x="116" y="8"/>
                    <a:pt x="120" y="12"/>
                    <a:pt x="120" y="16"/>
                  </a:cubicBezTo>
                  <a:lnTo>
                    <a:pt x="120" y="10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12" name="组合 17"/>
          <p:cNvGrpSpPr/>
          <p:nvPr/>
        </p:nvGrpSpPr>
        <p:grpSpPr>
          <a:xfrm>
            <a:off x="5666704" y="696462"/>
            <a:ext cx="950518" cy="1092548"/>
            <a:chOff x="3379345" y="1211033"/>
            <a:chExt cx="842021" cy="96783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9" name="任意多边形 18"/>
            <p:cNvSpPr/>
            <p:nvPr/>
          </p:nvSpPr>
          <p:spPr>
            <a:xfrm>
              <a:off x="3379345" y="1211033"/>
              <a:ext cx="842021" cy="967839"/>
            </a:xfrm>
            <a:custGeom>
              <a:avLst/>
              <a:gdLst>
                <a:gd name="connsiteX0" fmla="*/ 0 w 2008628"/>
                <a:gd name="connsiteY0" fmla="*/ 873753 h 1747506"/>
                <a:gd name="connsiteX1" fmla="*/ 436877 w 2008628"/>
                <a:gd name="connsiteY1" fmla="*/ 0 h 1747506"/>
                <a:gd name="connsiteX2" fmla="*/ 1571752 w 2008628"/>
                <a:gd name="connsiteY2" fmla="*/ 0 h 1747506"/>
                <a:gd name="connsiteX3" fmla="*/ 2008628 w 2008628"/>
                <a:gd name="connsiteY3" fmla="*/ 873753 h 1747506"/>
                <a:gd name="connsiteX4" fmla="*/ 1571752 w 2008628"/>
                <a:gd name="connsiteY4" fmla="*/ 1747506 h 1747506"/>
                <a:gd name="connsiteX5" fmla="*/ 436877 w 2008628"/>
                <a:gd name="connsiteY5" fmla="*/ 1747506 h 1747506"/>
                <a:gd name="connsiteX6" fmla="*/ 0 w 2008628"/>
                <a:gd name="connsiteY6" fmla="*/ 873753 h 1747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08628" h="1747506">
                  <a:moveTo>
                    <a:pt x="1004314" y="0"/>
                  </a:moveTo>
                  <a:lnTo>
                    <a:pt x="2008627" y="380083"/>
                  </a:lnTo>
                  <a:lnTo>
                    <a:pt x="2008627" y="1367424"/>
                  </a:lnTo>
                  <a:lnTo>
                    <a:pt x="1004314" y="1747506"/>
                  </a:lnTo>
                  <a:lnTo>
                    <a:pt x="1" y="1367424"/>
                  </a:lnTo>
                  <a:lnTo>
                    <a:pt x="1" y="380083"/>
                  </a:lnTo>
                  <a:lnTo>
                    <a:pt x="1004314" y="0"/>
                  </a:lnTo>
                  <a:close/>
                </a:path>
              </a:pathLst>
            </a:custGeom>
            <a:solidFill>
              <a:srgbClr val="0070C0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Freeform 223"/>
            <p:cNvSpPr>
              <a:spLocks noEditPoints="1"/>
            </p:cNvSpPr>
            <p:nvPr/>
          </p:nvSpPr>
          <p:spPr bwMode="auto">
            <a:xfrm>
              <a:off x="3586156" y="1491631"/>
              <a:ext cx="428398" cy="426982"/>
            </a:xfrm>
            <a:custGeom>
              <a:avLst/>
              <a:gdLst>
                <a:gd name="T0" fmla="*/ 96 w 128"/>
                <a:gd name="T1" fmla="*/ 56 h 128"/>
                <a:gd name="T2" fmla="*/ 32 w 128"/>
                <a:gd name="T3" fmla="*/ 56 h 128"/>
                <a:gd name="T4" fmla="*/ 28 w 128"/>
                <a:gd name="T5" fmla="*/ 60 h 128"/>
                <a:gd name="T6" fmla="*/ 32 w 128"/>
                <a:gd name="T7" fmla="*/ 64 h 128"/>
                <a:gd name="T8" fmla="*/ 96 w 128"/>
                <a:gd name="T9" fmla="*/ 64 h 128"/>
                <a:gd name="T10" fmla="*/ 100 w 128"/>
                <a:gd name="T11" fmla="*/ 60 h 128"/>
                <a:gd name="T12" fmla="*/ 96 w 128"/>
                <a:gd name="T13" fmla="*/ 56 h 128"/>
                <a:gd name="T14" fmla="*/ 96 w 128"/>
                <a:gd name="T15" fmla="*/ 80 h 128"/>
                <a:gd name="T16" fmla="*/ 32 w 128"/>
                <a:gd name="T17" fmla="*/ 80 h 128"/>
                <a:gd name="T18" fmla="*/ 28 w 128"/>
                <a:gd name="T19" fmla="*/ 84 h 128"/>
                <a:gd name="T20" fmla="*/ 32 w 128"/>
                <a:gd name="T21" fmla="*/ 88 h 128"/>
                <a:gd name="T22" fmla="*/ 96 w 128"/>
                <a:gd name="T23" fmla="*/ 88 h 128"/>
                <a:gd name="T24" fmla="*/ 100 w 128"/>
                <a:gd name="T25" fmla="*/ 84 h 128"/>
                <a:gd name="T26" fmla="*/ 96 w 128"/>
                <a:gd name="T27" fmla="*/ 80 h 128"/>
                <a:gd name="T28" fmla="*/ 96 w 128"/>
                <a:gd name="T29" fmla="*/ 32 h 128"/>
                <a:gd name="T30" fmla="*/ 32 w 128"/>
                <a:gd name="T31" fmla="*/ 32 h 128"/>
                <a:gd name="T32" fmla="*/ 28 w 128"/>
                <a:gd name="T33" fmla="*/ 36 h 128"/>
                <a:gd name="T34" fmla="*/ 32 w 128"/>
                <a:gd name="T35" fmla="*/ 40 h 128"/>
                <a:gd name="T36" fmla="*/ 96 w 128"/>
                <a:gd name="T37" fmla="*/ 40 h 128"/>
                <a:gd name="T38" fmla="*/ 100 w 128"/>
                <a:gd name="T39" fmla="*/ 36 h 128"/>
                <a:gd name="T40" fmla="*/ 96 w 128"/>
                <a:gd name="T41" fmla="*/ 32 h 128"/>
                <a:gd name="T42" fmla="*/ 112 w 128"/>
                <a:gd name="T43" fmla="*/ 0 h 128"/>
                <a:gd name="T44" fmla="*/ 16 w 128"/>
                <a:gd name="T45" fmla="*/ 0 h 128"/>
                <a:gd name="T46" fmla="*/ 0 w 128"/>
                <a:gd name="T47" fmla="*/ 17 h 128"/>
                <a:gd name="T48" fmla="*/ 0 w 128"/>
                <a:gd name="T49" fmla="*/ 112 h 128"/>
                <a:gd name="T50" fmla="*/ 16 w 128"/>
                <a:gd name="T51" fmla="*/ 128 h 128"/>
                <a:gd name="T52" fmla="*/ 111 w 128"/>
                <a:gd name="T53" fmla="*/ 128 h 128"/>
                <a:gd name="T54" fmla="*/ 128 w 128"/>
                <a:gd name="T55" fmla="*/ 112 h 128"/>
                <a:gd name="T56" fmla="*/ 128 w 128"/>
                <a:gd name="T57" fmla="*/ 16 h 128"/>
                <a:gd name="T58" fmla="*/ 112 w 128"/>
                <a:gd name="T59" fmla="*/ 0 h 128"/>
                <a:gd name="T60" fmla="*/ 120 w 128"/>
                <a:gd name="T61" fmla="*/ 112 h 128"/>
                <a:gd name="T62" fmla="*/ 111 w 128"/>
                <a:gd name="T63" fmla="*/ 120 h 128"/>
                <a:gd name="T64" fmla="*/ 16 w 128"/>
                <a:gd name="T65" fmla="*/ 120 h 128"/>
                <a:gd name="T66" fmla="*/ 8 w 128"/>
                <a:gd name="T67" fmla="*/ 112 h 128"/>
                <a:gd name="T68" fmla="*/ 8 w 128"/>
                <a:gd name="T69" fmla="*/ 17 h 128"/>
                <a:gd name="T70" fmla="*/ 16 w 128"/>
                <a:gd name="T71" fmla="*/ 8 h 128"/>
                <a:gd name="T72" fmla="*/ 112 w 128"/>
                <a:gd name="T73" fmla="*/ 8 h 128"/>
                <a:gd name="T74" fmla="*/ 120 w 128"/>
                <a:gd name="T75" fmla="*/ 16 h 128"/>
                <a:gd name="T76" fmla="*/ 120 w 128"/>
                <a:gd name="T77" fmla="*/ 112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28" h="128">
                  <a:moveTo>
                    <a:pt x="96" y="56"/>
                  </a:moveTo>
                  <a:cubicBezTo>
                    <a:pt x="32" y="56"/>
                    <a:pt x="32" y="56"/>
                    <a:pt x="32" y="56"/>
                  </a:cubicBezTo>
                  <a:cubicBezTo>
                    <a:pt x="30" y="56"/>
                    <a:pt x="28" y="58"/>
                    <a:pt x="28" y="60"/>
                  </a:cubicBezTo>
                  <a:cubicBezTo>
                    <a:pt x="28" y="62"/>
                    <a:pt x="30" y="64"/>
                    <a:pt x="32" y="64"/>
                  </a:cubicBezTo>
                  <a:cubicBezTo>
                    <a:pt x="96" y="64"/>
                    <a:pt x="96" y="64"/>
                    <a:pt x="96" y="64"/>
                  </a:cubicBezTo>
                  <a:cubicBezTo>
                    <a:pt x="98" y="64"/>
                    <a:pt x="100" y="62"/>
                    <a:pt x="100" y="60"/>
                  </a:cubicBezTo>
                  <a:cubicBezTo>
                    <a:pt x="100" y="58"/>
                    <a:pt x="98" y="56"/>
                    <a:pt x="96" y="56"/>
                  </a:cubicBezTo>
                  <a:close/>
                  <a:moveTo>
                    <a:pt x="96" y="80"/>
                  </a:moveTo>
                  <a:cubicBezTo>
                    <a:pt x="32" y="80"/>
                    <a:pt x="32" y="80"/>
                    <a:pt x="32" y="80"/>
                  </a:cubicBezTo>
                  <a:cubicBezTo>
                    <a:pt x="30" y="80"/>
                    <a:pt x="28" y="82"/>
                    <a:pt x="28" y="84"/>
                  </a:cubicBezTo>
                  <a:cubicBezTo>
                    <a:pt x="28" y="86"/>
                    <a:pt x="30" y="88"/>
                    <a:pt x="32" y="88"/>
                  </a:cubicBezTo>
                  <a:cubicBezTo>
                    <a:pt x="96" y="88"/>
                    <a:pt x="96" y="88"/>
                    <a:pt x="96" y="88"/>
                  </a:cubicBezTo>
                  <a:cubicBezTo>
                    <a:pt x="98" y="88"/>
                    <a:pt x="100" y="86"/>
                    <a:pt x="100" y="84"/>
                  </a:cubicBezTo>
                  <a:cubicBezTo>
                    <a:pt x="100" y="82"/>
                    <a:pt x="98" y="80"/>
                    <a:pt x="96" y="80"/>
                  </a:cubicBezTo>
                  <a:close/>
                  <a:moveTo>
                    <a:pt x="96" y="32"/>
                  </a:moveTo>
                  <a:cubicBezTo>
                    <a:pt x="32" y="32"/>
                    <a:pt x="32" y="32"/>
                    <a:pt x="32" y="32"/>
                  </a:cubicBezTo>
                  <a:cubicBezTo>
                    <a:pt x="30" y="32"/>
                    <a:pt x="28" y="34"/>
                    <a:pt x="28" y="36"/>
                  </a:cubicBezTo>
                  <a:cubicBezTo>
                    <a:pt x="28" y="38"/>
                    <a:pt x="30" y="40"/>
                    <a:pt x="32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8" y="40"/>
                    <a:pt x="100" y="38"/>
                    <a:pt x="100" y="36"/>
                  </a:cubicBezTo>
                  <a:cubicBezTo>
                    <a:pt x="100" y="34"/>
                    <a:pt x="98" y="32"/>
                    <a:pt x="96" y="32"/>
                  </a:cubicBezTo>
                  <a:close/>
                  <a:moveTo>
                    <a:pt x="112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0" y="121"/>
                    <a:pt x="7" y="128"/>
                    <a:pt x="16" y="128"/>
                  </a:cubicBezTo>
                  <a:cubicBezTo>
                    <a:pt x="111" y="128"/>
                    <a:pt x="111" y="128"/>
                    <a:pt x="111" y="128"/>
                  </a:cubicBezTo>
                  <a:cubicBezTo>
                    <a:pt x="120" y="128"/>
                    <a:pt x="128" y="121"/>
                    <a:pt x="128" y="112"/>
                  </a:cubicBezTo>
                  <a:cubicBezTo>
                    <a:pt x="128" y="16"/>
                    <a:pt x="128" y="16"/>
                    <a:pt x="128" y="16"/>
                  </a:cubicBezTo>
                  <a:cubicBezTo>
                    <a:pt x="128" y="7"/>
                    <a:pt x="121" y="0"/>
                    <a:pt x="112" y="0"/>
                  </a:cubicBezTo>
                  <a:close/>
                  <a:moveTo>
                    <a:pt x="120" y="112"/>
                  </a:moveTo>
                  <a:cubicBezTo>
                    <a:pt x="120" y="116"/>
                    <a:pt x="116" y="120"/>
                    <a:pt x="111" y="120"/>
                  </a:cubicBezTo>
                  <a:cubicBezTo>
                    <a:pt x="16" y="120"/>
                    <a:pt x="16" y="120"/>
                    <a:pt x="16" y="120"/>
                  </a:cubicBezTo>
                  <a:cubicBezTo>
                    <a:pt x="12" y="120"/>
                    <a:pt x="8" y="116"/>
                    <a:pt x="8" y="112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12"/>
                    <a:pt x="12" y="8"/>
                    <a:pt x="16" y="8"/>
                  </a:cubicBezTo>
                  <a:cubicBezTo>
                    <a:pt x="112" y="8"/>
                    <a:pt x="112" y="8"/>
                    <a:pt x="112" y="8"/>
                  </a:cubicBezTo>
                  <a:cubicBezTo>
                    <a:pt x="116" y="8"/>
                    <a:pt x="120" y="12"/>
                    <a:pt x="120" y="16"/>
                  </a:cubicBezTo>
                  <a:lnTo>
                    <a:pt x="120" y="11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15" name="组合 20"/>
          <p:cNvGrpSpPr/>
          <p:nvPr/>
        </p:nvGrpSpPr>
        <p:grpSpPr>
          <a:xfrm>
            <a:off x="7782490" y="3238865"/>
            <a:ext cx="950518" cy="1092548"/>
            <a:chOff x="3379345" y="2854036"/>
            <a:chExt cx="842021" cy="96783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2" name="任意多边形 21"/>
            <p:cNvSpPr/>
            <p:nvPr/>
          </p:nvSpPr>
          <p:spPr>
            <a:xfrm>
              <a:off x="3379345" y="2854036"/>
              <a:ext cx="842021" cy="967839"/>
            </a:xfrm>
            <a:custGeom>
              <a:avLst/>
              <a:gdLst>
                <a:gd name="connsiteX0" fmla="*/ 0 w 2008628"/>
                <a:gd name="connsiteY0" fmla="*/ 873753 h 1747506"/>
                <a:gd name="connsiteX1" fmla="*/ 436877 w 2008628"/>
                <a:gd name="connsiteY1" fmla="*/ 0 h 1747506"/>
                <a:gd name="connsiteX2" fmla="*/ 1571752 w 2008628"/>
                <a:gd name="connsiteY2" fmla="*/ 0 h 1747506"/>
                <a:gd name="connsiteX3" fmla="*/ 2008628 w 2008628"/>
                <a:gd name="connsiteY3" fmla="*/ 873753 h 1747506"/>
                <a:gd name="connsiteX4" fmla="*/ 1571752 w 2008628"/>
                <a:gd name="connsiteY4" fmla="*/ 1747506 h 1747506"/>
                <a:gd name="connsiteX5" fmla="*/ 436877 w 2008628"/>
                <a:gd name="connsiteY5" fmla="*/ 1747506 h 1747506"/>
                <a:gd name="connsiteX6" fmla="*/ 0 w 2008628"/>
                <a:gd name="connsiteY6" fmla="*/ 873753 h 1747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08628" h="1747506">
                  <a:moveTo>
                    <a:pt x="1004314" y="0"/>
                  </a:moveTo>
                  <a:lnTo>
                    <a:pt x="2008627" y="380083"/>
                  </a:lnTo>
                  <a:lnTo>
                    <a:pt x="2008627" y="1367424"/>
                  </a:lnTo>
                  <a:lnTo>
                    <a:pt x="1004314" y="1747506"/>
                  </a:lnTo>
                  <a:lnTo>
                    <a:pt x="1" y="1367424"/>
                  </a:lnTo>
                  <a:lnTo>
                    <a:pt x="1" y="380083"/>
                  </a:lnTo>
                  <a:lnTo>
                    <a:pt x="1004314" y="0"/>
                  </a:lnTo>
                  <a:close/>
                </a:path>
              </a:pathLst>
            </a:custGeom>
            <a:solidFill>
              <a:srgbClr val="0070C0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" name="Freeform 193"/>
            <p:cNvSpPr>
              <a:spLocks noEditPoints="1"/>
            </p:cNvSpPr>
            <p:nvPr/>
          </p:nvSpPr>
          <p:spPr bwMode="auto">
            <a:xfrm>
              <a:off x="3584333" y="3122649"/>
              <a:ext cx="432042" cy="430614"/>
            </a:xfrm>
            <a:custGeom>
              <a:avLst/>
              <a:gdLst>
                <a:gd name="T0" fmla="*/ 54 w 128"/>
                <a:gd name="T1" fmla="*/ 52 h 128"/>
                <a:gd name="T2" fmla="*/ 60 w 128"/>
                <a:gd name="T3" fmla="*/ 46 h 128"/>
                <a:gd name="T4" fmla="*/ 54 w 128"/>
                <a:gd name="T5" fmla="*/ 40 h 128"/>
                <a:gd name="T6" fmla="*/ 48 w 128"/>
                <a:gd name="T7" fmla="*/ 46 h 128"/>
                <a:gd name="T8" fmla="*/ 54 w 128"/>
                <a:gd name="T9" fmla="*/ 52 h 128"/>
                <a:gd name="T10" fmla="*/ 78 w 128"/>
                <a:gd name="T11" fmla="*/ 52 h 128"/>
                <a:gd name="T12" fmla="*/ 84 w 128"/>
                <a:gd name="T13" fmla="*/ 46 h 128"/>
                <a:gd name="T14" fmla="*/ 78 w 128"/>
                <a:gd name="T15" fmla="*/ 40 h 128"/>
                <a:gd name="T16" fmla="*/ 72 w 128"/>
                <a:gd name="T17" fmla="*/ 46 h 128"/>
                <a:gd name="T18" fmla="*/ 78 w 128"/>
                <a:gd name="T19" fmla="*/ 52 h 128"/>
                <a:gd name="T20" fmla="*/ 42 w 128"/>
                <a:gd name="T21" fmla="*/ 90 h 128"/>
                <a:gd name="T22" fmla="*/ 52 w 128"/>
                <a:gd name="T23" fmla="*/ 91 h 128"/>
                <a:gd name="T24" fmla="*/ 104 w 128"/>
                <a:gd name="T25" fmla="*/ 45 h 128"/>
                <a:gd name="T26" fmla="*/ 52 w 128"/>
                <a:gd name="T27" fmla="*/ 0 h 128"/>
                <a:gd name="T28" fmla="*/ 0 w 128"/>
                <a:gd name="T29" fmla="*/ 45 h 128"/>
                <a:gd name="T30" fmla="*/ 20 w 128"/>
                <a:gd name="T31" fmla="*/ 81 h 128"/>
                <a:gd name="T32" fmla="*/ 20 w 128"/>
                <a:gd name="T33" fmla="*/ 104 h 128"/>
                <a:gd name="T34" fmla="*/ 42 w 128"/>
                <a:gd name="T35" fmla="*/ 90 h 128"/>
                <a:gd name="T36" fmla="*/ 8 w 128"/>
                <a:gd name="T37" fmla="*/ 46 h 128"/>
                <a:gd name="T38" fmla="*/ 52 w 128"/>
                <a:gd name="T39" fmla="*/ 8 h 128"/>
                <a:gd name="T40" fmla="*/ 96 w 128"/>
                <a:gd name="T41" fmla="*/ 46 h 128"/>
                <a:gd name="T42" fmla="*/ 52 w 128"/>
                <a:gd name="T43" fmla="*/ 84 h 128"/>
                <a:gd name="T44" fmla="*/ 42 w 128"/>
                <a:gd name="T45" fmla="*/ 83 h 128"/>
                <a:gd name="T46" fmla="*/ 34 w 128"/>
                <a:gd name="T47" fmla="*/ 88 h 128"/>
                <a:gd name="T48" fmla="*/ 34 w 128"/>
                <a:gd name="T49" fmla="*/ 88 h 128"/>
                <a:gd name="T50" fmla="*/ 28 w 128"/>
                <a:gd name="T51" fmla="*/ 92 h 128"/>
                <a:gd name="T52" fmla="*/ 28 w 128"/>
                <a:gd name="T53" fmla="*/ 86 h 128"/>
                <a:gd name="T54" fmla="*/ 28 w 128"/>
                <a:gd name="T55" fmla="*/ 78 h 128"/>
                <a:gd name="T56" fmla="*/ 8 w 128"/>
                <a:gd name="T57" fmla="*/ 46 h 128"/>
                <a:gd name="T58" fmla="*/ 36 w 128"/>
                <a:gd name="T59" fmla="*/ 46 h 128"/>
                <a:gd name="T60" fmla="*/ 30 w 128"/>
                <a:gd name="T61" fmla="*/ 40 h 128"/>
                <a:gd name="T62" fmla="*/ 24 w 128"/>
                <a:gd name="T63" fmla="*/ 46 h 128"/>
                <a:gd name="T64" fmla="*/ 30 w 128"/>
                <a:gd name="T65" fmla="*/ 52 h 128"/>
                <a:gd name="T66" fmla="*/ 36 w 128"/>
                <a:gd name="T67" fmla="*/ 46 h 128"/>
                <a:gd name="T68" fmla="*/ 112 w 128"/>
                <a:gd name="T69" fmla="*/ 37 h 128"/>
                <a:gd name="T70" fmla="*/ 112 w 128"/>
                <a:gd name="T71" fmla="*/ 40 h 128"/>
                <a:gd name="T72" fmla="*/ 111 w 128"/>
                <a:gd name="T73" fmla="*/ 47 h 128"/>
                <a:gd name="T74" fmla="*/ 120 w 128"/>
                <a:gd name="T75" fmla="*/ 70 h 128"/>
                <a:gd name="T76" fmla="*/ 100 w 128"/>
                <a:gd name="T77" fmla="*/ 102 h 128"/>
                <a:gd name="T78" fmla="*/ 100 w 128"/>
                <a:gd name="T79" fmla="*/ 110 h 128"/>
                <a:gd name="T80" fmla="*/ 100 w 128"/>
                <a:gd name="T81" fmla="*/ 116 h 128"/>
                <a:gd name="T82" fmla="*/ 94 w 128"/>
                <a:gd name="T83" fmla="*/ 112 h 128"/>
                <a:gd name="T84" fmla="*/ 94 w 128"/>
                <a:gd name="T85" fmla="*/ 112 h 128"/>
                <a:gd name="T86" fmla="*/ 86 w 128"/>
                <a:gd name="T87" fmla="*/ 107 h 128"/>
                <a:gd name="T88" fmla="*/ 76 w 128"/>
                <a:gd name="T89" fmla="*/ 108 h 128"/>
                <a:gd name="T90" fmla="*/ 49 w 128"/>
                <a:gd name="T91" fmla="*/ 100 h 128"/>
                <a:gd name="T92" fmla="*/ 42 w 128"/>
                <a:gd name="T93" fmla="*/ 100 h 128"/>
                <a:gd name="T94" fmla="*/ 37 w 128"/>
                <a:gd name="T95" fmla="*/ 100 h 128"/>
                <a:gd name="T96" fmla="*/ 76 w 128"/>
                <a:gd name="T97" fmla="*/ 115 h 128"/>
                <a:gd name="T98" fmla="*/ 86 w 128"/>
                <a:gd name="T99" fmla="*/ 114 h 128"/>
                <a:gd name="T100" fmla="*/ 108 w 128"/>
                <a:gd name="T101" fmla="*/ 128 h 128"/>
                <a:gd name="T102" fmla="*/ 108 w 128"/>
                <a:gd name="T103" fmla="*/ 105 h 128"/>
                <a:gd name="T104" fmla="*/ 128 w 128"/>
                <a:gd name="T105" fmla="*/ 69 h 128"/>
                <a:gd name="T106" fmla="*/ 112 w 128"/>
                <a:gd name="T107" fmla="*/ 37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8" h="128">
                  <a:moveTo>
                    <a:pt x="54" y="52"/>
                  </a:moveTo>
                  <a:cubicBezTo>
                    <a:pt x="57" y="52"/>
                    <a:pt x="60" y="49"/>
                    <a:pt x="60" y="46"/>
                  </a:cubicBezTo>
                  <a:cubicBezTo>
                    <a:pt x="60" y="43"/>
                    <a:pt x="57" y="40"/>
                    <a:pt x="54" y="40"/>
                  </a:cubicBezTo>
                  <a:cubicBezTo>
                    <a:pt x="51" y="40"/>
                    <a:pt x="48" y="43"/>
                    <a:pt x="48" y="46"/>
                  </a:cubicBezTo>
                  <a:cubicBezTo>
                    <a:pt x="48" y="49"/>
                    <a:pt x="51" y="52"/>
                    <a:pt x="54" y="52"/>
                  </a:cubicBezTo>
                  <a:close/>
                  <a:moveTo>
                    <a:pt x="78" y="52"/>
                  </a:moveTo>
                  <a:cubicBezTo>
                    <a:pt x="81" y="52"/>
                    <a:pt x="84" y="49"/>
                    <a:pt x="84" y="46"/>
                  </a:cubicBezTo>
                  <a:cubicBezTo>
                    <a:pt x="84" y="43"/>
                    <a:pt x="81" y="40"/>
                    <a:pt x="78" y="40"/>
                  </a:cubicBezTo>
                  <a:cubicBezTo>
                    <a:pt x="75" y="40"/>
                    <a:pt x="72" y="43"/>
                    <a:pt x="72" y="46"/>
                  </a:cubicBezTo>
                  <a:cubicBezTo>
                    <a:pt x="72" y="49"/>
                    <a:pt x="75" y="52"/>
                    <a:pt x="78" y="52"/>
                  </a:cubicBezTo>
                  <a:close/>
                  <a:moveTo>
                    <a:pt x="42" y="90"/>
                  </a:moveTo>
                  <a:cubicBezTo>
                    <a:pt x="46" y="91"/>
                    <a:pt x="49" y="91"/>
                    <a:pt x="52" y="91"/>
                  </a:cubicBezTo>
                  <a:cubicBezTo>
                    <a:pt x="81" y="91"/>
                    <a:pt x="104" y="71"/>
                    <a:pt x="104" y="45"/>
                  </a:cubicBezTo>
                  <a:cubicBezTo>
                    <a:pt x="104" y="20"/>
                    <a:pt x="81" y="0"/>
                    <a:pt x="52" y="0"/>
                  </a:cubicBezTo>
                  <a:cubicBezTo>
                    <a:pt x="23" y="0"/>
                    <a:pt x="0" y="20"/>
                    <a:pt x="0" y="45"/>
                  </a:cubicBezTo>
                  <a:cubicBezTo>
                    <a:pt x="0" y="60"/>
                    <a:pt x="8" y="73"/>
                    <a:pt x="20" y="81"/>
                  </a:cubicBezTo>
                  <a:cubicBezTo>
                    <a:pt x="20" y="104"/>
                    <a:pt x="20" y="104"/>
                    <a:pt x="20" y="104"/>
                  </a:cubicBezTo>
                  <a:lnTo>
                    <a:pt x="42" y="90"/>
                  </a:lnTo>
                  <a:close/>
                  <a:moveTo>
                    <a:pt x="8" y="46"/>
                  </a:moveTo>
                  <a:cubicBezTo>
                    <a:pt x="8" y="25"/>
                    <a:pt x="28" y="8"/>
                    <a:pt x="52" y="8"/>
                  </a:cubicBezTo>
                  <a:cubicBezTo>
                    <a:pt x="76" y="8"/>
                    <a:pt x="96" y="25"/>
                    <a:pt x="96" y="46"/>
                  </a:cubicBezTo>
                  <a:cubicBezTo>
                    <a:pt x="96" y="67"/>
                    <a:pt x="76" y="84"/>
                    <a:pt x="52" y="84"/>
                  </a:cubicBezTo>
                  <a:cubicBezTo>
                    <a:pt x="48" y="84"/>
                    <a:pt x="45" y="84"/>
                    <a:pt x="42" y="83"/>
                  </a:cubicBezTo>
                  <a:cubicBezTo>
                    <a:pt x="34" y="88"/>
                    <a:pt x="34" y="88"/>
                    <a:pt x="34" y="88"/>
                  </a:cubicBezTo>
                  <a:cubicBezTo>
                    <a:pt x="34" y="88"/>
                    <a:pt x="34" y="88"/>
                    <a:pt x="34" y="88"/>
                  </a:cubicBezTo>
                  <a:cubicBezTo>
                    <a:pt x="28" y="92"/>
                    <a:pt x="28" y="92"/>
                    <a:pt x="28" y="92"/>
                  </a:cubicBezTo>
                  <a:cubicBezTo>
                    <a:pt x="28" y="86"/>
                    <a:pt x="28" y="86"/>
                    <a:pt x="28" y="86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16" y="71"/>
                    <a:pt x="8" y="59"/>
                    <a:pt x="8" y="46"/>
                  </a:cubicBezTo>
                  <a:close/>
                  <a:moveTo>
                    <a:pt x="36" y="46"/>
                  </a:moveTo>
                  <a:cubicBezTo>
                    <a:pt x="36" y="43"/>
                    <a:pt x="33" y="40"/>
                    <a:pt x="30" y="40"/>
                  </a:cubicBezTo>
                  <a:cubicBezTo>
                    <a:pt x="27" y="40"/>
                    <a:pt x="24" y="43"/>
                    <a:pt x="24" y="46"/>
                  </a:cubicBezTo>
                  <a:cubicBezTo>
                    <a:pt x="24" y="49"/>
                    <a:pt x="27" y="52"/>
                    <a:pt x="30" y="52"/>
                  </a:cubicBezTo>
                  <a:cubicBezTo>
                    <a:pt x="33" y="52"/>
                    <a:pt x="36" y="49"/>
                    <a:pt x="36" y="46"/>
                  </a:cubicBezTo>
                  <a:close/>
                  <a:moveTo>
                    <a:pt x="112" y="37"/>
                  </a:moveTo>
                  <a:cubicBezTo>
                    <a:pt x="112" y="38"/>
                    <a:pt x="112" y="39"/>
                    <a:pt x="112" y="40"/>
                  </a:cubicBezTo>
                  <a:cubicBezTo>
                    <a:pt x="112" y="43"/>
                    <a:pt x="112" y="45"/>
                    <a:pt x="111" y="47"/>
                  </a:cubicBezTo>
                  <a:cubicBezTo>
                    <a:pt x="117" y="54"/>
                    <a:pt x="120" y="62"/>
                    <a:pt x="120" y="70"/>
                  </a:cubicBezTo>
                  <a:cubicBezTo>
                    <a:pt x="120" y="83"/>
                    <a:pt x="112" y="95"/>
                    <a:pt x="100" y="102"/>
                  </a:cubicBezTo>
                  <a:cubicBezTo>
                    <a:pt x="100" y="110"/>
                    <a:pt x="100" y="110"/>
                    <a:pt x="100" y="110"/>
                  </a:cubicBezTo>
                  <a:cubicBezTo>
                    <a:pt x="100" y="116"/>
                    <a:pt x="100" y="116"/>
                    <a:pt x="100" y="116"/>
                  </a:cubicBezTo>
                  <a:cubicBezTo>
                    <a:pt x="94" y="112"/>
                    <a:pt x="94" y="112"/>
                    <a:pt x="94" y="112"/>
                  </a:cubicBezTo>
                  <a:cubicBezTo>
                    <a:pt x="94" y="112"/>
                    <a:pt x="94" y="112"/>
                    <a:pt x="94" y="112"/>
                  </a:cubicBezTo>
                  <a:cubicBezTo>
                    <a:pt x="86" y="107"/>
                    <a:pt x="86" y="107"/>
                    <a:pt x="86" y="107"/>
                  </a:cubicBezTo>
                  <a:cubicBezTo>
                    <a:pt x="83" y="108"/>
                    <a:pt x="80" y="108"/>
                    <a:pt x="76" y="108"/>
                  </a:cubicBezTo>
                  <a:cubicBezTo>
                    <a:pt x="66" y="108"/>
                    <a:pt x="56" y="105"/>
                    <a:pt x="49" y="100"/>
                  </a:cubicBezTo>
                  <a:cubicBezTo>
                    <a:pt x="46" y="100"/>
                    <a:pt x="44" y="100"/>
                    <a:pt x="42" y="100"/>
                  </a:cubicBezTo>
                  <a:cubicBezTo>
                    <a:pt x="40" y="100"/>
                    <a:pt x="39" y="100"/>
                    <a:pt x="37" y="100"/>
                  </a:cubicBezTo>
                  <a:cubicBezTo>
                    <a:pt x="47" y="109"/>
                    <a:pt x="61" y="115"/>
                    <a:pt x="76" y="115"/>
                  </a:cubicBezTo>
                  <a:cubicBezTo>
                    <a:pt x="79" y="115"/>
                    <a:pt x="82" y="115"/>
                    <a:pt x="86" y="114"/>
                  </a:cubicBezTo>
                  <a:cubicBezTo>
                    <a:pt x="108" y="128"/>
                    <a:pt x="108" y="128"/>
                    <a:pt x="108" y="128"/>
                  </a:cubicBezTo>
                  <a:cubicBezTo>
                    <a:pt x="108" y="105"/>
                    <a:pt x="108" y="105"/>
                    <a:pt x="108" y="105"/>
                  </a:cubicBezTo>
                  <a:cubicBezTo>
                    <a:pt x="120" y="97"/>
                    <a:pt x="128" y="84"/>
                    <a:pt x="128" y="69"/>
                  </a:cubicBezTo>
                  <a:cubicBezTo>
                    <a:pt x="128" y="57"/>
                    <a:pt x="122" y="45"/>
                    <a:pt x="112" y="3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24" name="任意多边形 23"/>
          <p:cNvSpPr/>
          <p:nvPr/>
        </p:nvSpPr>
        <p:spPr>
          <a:xfrm>
            <a:off x="5148064" y="3520016"/>
            <a:ext cx="950518" cy="1092548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blipFill>
            <a:blip r:embed="rId7" cstate="screen">
              <a:extLst>
                <a:ext uri="{28A0092B-C50C-407E-A947-70E740481C1C}">
                  <a14:useLocalDpi xmlns:a14="http://schemas.microsoft.com/office/drawing/2010/main" xmlns=""/>
                </a:ext>
              </a:extLst>
            </a:blip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04240" tIns="234758" rIns="204240" bIns="234758" numCol="1" spcCol="953" anchor="ctr" anchorCtr="0">
            <a:noAutofit/>
          </a:bodyPr>
          <a:lstStyle/>
          <a:p>
            <a:pPr algn="ctr" defTabSz="1200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2700"/>
          </a:p>
        </p:txBody>
      </p:sp>
      <p:sp>
        <p:nvSpPr>
          <p:cNvPr id="25" name="矩形 24"/>
          <p:cNvSpPr/>
          <p:nvPr/>
        </p:nvSpPr>
        <p:spPr>
          <a:xfrm>
            <a:off x="1551678" y="1769981"/>
            <a:ext cx="1542398" cy="2654573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indent="457200" algn="just">
              <a:lnSpc>
                <a:spcPct val="120000"/>
              </a:lnSpc>
            </a:pPr>
            <a:r>
              <a:rPr lang="en-US" altLang="zh-CN" sz="2800" b="1" spc="3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1.2</a:t>
            </a:r>
          </a:p>
          <a:p>
            <a:pPr indent="457200" algn="just">
              <a:lnSpc>
                <a:spcPct val="120000"/>
              </a:lnSpc>
            </a:pPr>
            <a:r>
              <a:rPr lang="en-US" altLang="zh-CN" sz="2800" b="1" spc="3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1.3</a:t>
            </a:r>
          </a:p>
          <a:p>
            <a:pPr indent="457200" algn="just">
              <a:lnSpc>
                <a:spcPct val="120000"/>
              </a:lnSpc>
            </a:pPr>
            <a:r>
              <a:rPr lang="en-US" altLang="zh-CN" sz="2800" b="1" spc="3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1.5     </a:t>
            </a:r>
          </a:p>
          <a:p>
            <a:pPr indent="457200" algn="just">
              <a:lnSpc>
                <a:spcPct val="120000"/>
              </a:lnSpc>
            </a:pPr>
            <a:r>
              <a:rPr lang="en-US" altLang="zh-CN" sz="2800" b="1" spc="3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1.6</a:t>
            </a:r>
          </a:p>
          <a:p>
            <a:pPr indent="457200" algn="just">
              <a:lnSpc>
                <a:spcPct val="120000"/>
              </a:lnSpc>
            </a:pPr>
            <a:r>
              <a:rPr lang="en-US" altLang="zh-CN" sz="2800" b="1" spc="3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1.7</a:t>
            </a:r>
            <a:endParaRPr lang="zh-CN" altLang="en-US" sz="2800" b="1" spc="3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TextBox 7"/>
          <p:cNvSpPr txBox="1"/>
          <p:nvPr/>
        </p:nvSpPr>
        <p:spPr>
          <a:xfrm>
            <a:off x="398684" y="1004438"/>
            <a:ext cx="17916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800" b="1" spc="3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  业：</a:t>
            </a:r>
            <a:endParaRPr lang="zh-CN" altLang="en-US" sz="2800" b="1" spc="3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469606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 advTm="0">
        <p:fade/>
      </p:transition>
    </mc:Choice>
    <mc:Fallback>
      <p:transition spd="med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:\Users\jsj\Desktop\素材cnn sccnn.com_2014111795930119rx61_04 [转换].png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4139952" y="0"/>
            <a:ext cx="5004048" cy="3571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C:\Users\jsj\Desktop\素材cnn sccnn.com_2014111795930119rx61_04 [转换].png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 r="-8270"/>
          <a:stretch>
            <a:fillRect/>
          </a:stretch>
        </p:blipFill>
        <p:spPr bwMode="auto">
          <a:xfrm>
            <a:off x="0" y="2571750"/>
            <a:ext cx="2498024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7"/>
          <p:cNvSpPr txBox="1"/>
          <p:nvPr/>
        </p:nvSpPr>
        <p:spPr>
          <a:xfrm>
            <a:off x="792088" y="2067694"/>
            <a:ext cx="56521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4000" b="1" spc="3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绪    论</a:t>
            </a:r>
            <a:endParaRPr lang="zh-CN" altLang="en-US" sz="4000" b="1" spc="3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728675" y="2953276"/>
            <a:ext cx="45448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计算机与通信工程学院</a:t>
            </a:r>
            <a:r>
              <a:rPr lang="en-US" altLang="zh-CN" sz="16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6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物联网工程专业</a:t>
            </a:r>
            <a:r>
              <a:rPr lang="en-US" altLang="zh-CN" sz="16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6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李志华</a:t>
            </a:r>
            <a:endParaRPr lang="zh-CN" altLang="en-US" sz="16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971600" y="2828424"/>
            <a:ext cx="5446854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15076807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4000" advTm="0">
        <p14:vortex dir="r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:\Users\jsj\Desktop\素材cnn sccnn.com_2014111795930119rx61_04 [转换].png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4139952" y="0"/>
            <a:ext cx="5004048" cy="3571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C:\Users\jsj\Desktop\素材cnn sccnn.com_2014111795930119rx61_04 [转换].png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 r="-8270"/>
          <a:stretch>
            <a:fillRect/>
          </a:stretch>
        </p:blipFill>
        <p:spPr bwMode="auto">
          <a:xfrm>
            <a:off x="0" y="2571750"/>
            <a:ext cx="2498024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6" name="矩形 5"/>
          <p:cNvSpPr/>
          <p:nvPr/>
        </p:nvSpPr>
        <p:spPr>
          <a:xfrm>
            <a:off x="0" y="476972"/>
            <a:ext cx="9144000" cy="432702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0" y="476972"/>
            <a:ext cx="9144000" cy="78554"/>
          </a:xfrm>
          <a:prstGeom prst="rect">
            <a:avLst/>
          </a:prstGeom>
          <a:solidFill>
            <a:srgbClr val="E46C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TextBox 10"/>
          <p:cNvSpPr txBox="1"/>
          <p:nvPr/>
        </p:nvSpPr>
        <p:spPr>
          <a:xfrm>
            <a:off x="251520" y="62858"/>
            <a:ext cx="7745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spc="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zh-CN" altLang="en-US" sz="2000" b="1" spc="3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6" name="组合 25"/>
          <p:cNvGrpSpPr/>
          <p:nvPr/>
        </p:nvGrpSpPr>
        <p:grpSpPr>
          <a:xfrm>
            <a:off x="-375953" y="746150"/>
            <a:ext cx="3391692" cy="3880652"/>
            <a:chOff x="863806" y="915566"/>
            <a:chExt cx="3539828" cy="3539828"/>
          </a:xfrm>
        </p:grpSpPr>
        <p:sp>
          <p:nvSpPr>
            <p:cNvPr id="27" name="空心弧 26"/>
            <p:cNvSpPr/>
            <p:nvPr/>
          </p:nvSpPr>
          <p:spPr>
            <a:xfrm rot="5400000">
              <a:off x="863806" y="915566"/>
              <a:ext cx="3539828" cy="3539828"/>
            </a:xfrm>
            <a:prstGeom prst="blockArc">
              <a:avLst>
                <a:gd name="adj1" fmla="val 11825985"/>
                <a:gd name="adj2" fmla="val 20497888"/>
                <a:gd name="adj3" fmla="val 2183"/>
              </a:avLst>
            </a:prstGeom>
            <a:solidFill>
              <a:srgbClr val="B2B2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8" name="椭圆 27"/>
            <p:cNvSpPr/>
            <p:nvPr/>
          </p:nvSpPr>
          <p:spPr>
            <a:xfrm>
              <a:off x="3041867" y="4236240"/>
              <a:ext cx="216024" cy="216024"/>
            </a:xfrm>
            <a:prstGeom prst="ellipse">
              <a:avLst/>
            </a:prstGeom>
            <a:solidFill>
              <a:srgbClr val="B2B2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等腰三角形 28"/>
            <p:cNvSpPr/>
            <p:nvPr/>
          </p:nvSpPr>
          <p:spPr>
            <a:xfrm rot="17464336">
              <a:off x="3041867" y="922365"/>
              <a:ext cx="216024" cy="216024"/>
            </a:xfrm>
            <a:prstGeom prst="triangle">
              <a:avLst/>
            </a:prstGeom>
            <a:solidFill>
              <a:srgbClr val="B2B2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3198115" y="1985090"/>
            <a:ext cx="2809280" cy="540000"/>
            <a:chOff x="4397698" y="2408684"/>
            <a:chExt cx="3810488" cy="540000"/>
          </a:xfrm>
          <a:solidFill>
            <a:srgbClr val="0070C0"/>
          </a:solidFill>
        </p:grpSpPr>
        <p:sp>
          <p:nvSpPr>
            <p:cNvPr id="31" name="矩形 45"/>
            <p:cNvSpPr/>
            <p:nvPr/>
          </p:nvSpPr>
          <p:spPr>
            <a:xfrm>
              <a:off x="4397698" y="2408684"/>
              <a:ext cx="669639" cy="540000"/>
            </a:xfrm>
            <a:custGeom>
              <a:avLst/>
              <a:gdLst/>
              <a:ahLst/>
              <a:cxnLst/>
              <a:rect l="l" t="t" r="r" b="b"/>
              <a:pathLst>
                <a:path w="669639" h="540000">
                  <a:moveTo>
                    <a:pt x="0" y="0"/>
                  </a:moveTo>
                  <a:lnTo>
                    <a:pt x="669639" y="0"/>
                  </a:lnTo>
                  <a:lnTo>
                    <a:pt x="669639" y="540000"/>
                  </a:lnTo>
                  <a:lnTo>
                    <a:pt x="0" y="540000"/>
                  </a:lnTo>
                  <a:cubicBezTo>
                    <a:pt x="86768" y="481595"/>
                    <a:pt x="143825" y="382461"/>
                    <a:pt x="143825" y="270000"/>
                  </a:cubicBezTo>
                  <a:cubicBezTo>
                    <a:pt x="143825" y="157539"/>
                    <a:pt x="86768" y="58405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圆角矩形 31"/>
            <p:cNvSpPr/>
            <p:nvPr/>
          </p:nvSpPr>
          <p:spPr>
            <a:xfrm>
              <a:off x="4634079" y="2408684"/>
              <a:ext cx="3574107" cy="540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2636168" y="1987744"/>
            <a:ext cx="540000" cy="540000"/>
            <a:chOff x="3887706" y="2411338"/>
            <a:chExt cx="540000" cy="540000"/>
          </a:xfrm>
        </p:grpSpPr>
        <p:sp>
          <p:nvSpPr>
            <p:cNvPr id="34" name="椭圆 33"/>
            <p:cNvSpPr/>
            <p:nvPr/>
          </p:nvSpPr>
          <p:spPr>
            <a:xfrm>
              <a:off x="3887706" y="2411338"/>
              <a:ext cx="540000" cy="540000"/>
            </a:xfrm>
            <a:prstGeom prst="ellipse">
              <a:avLst/>
            </a:prstGeom>
            <a:solidFill>
              <a:srgbClr val="FFFFFF"/>
            </a:solidFill>
            <a:ln w="571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TextBox 7"/>
            <p:cNvSpPr txBox="1"/>
            <p:nvPr/>
          </p:nvSpPr>
          <p:spPr>
            <a:xfrm>
              <a:off x="3995231" y="2447851"/>
              <a:ext cx="32092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2400" b="1">
                  <a:solidFill>
                    <a:srgbClr val="5F5F5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  <a:ea typeface="微软雅黑" panose="020B0503020204020204" pitchFamily="34" charset="-122"/>
                </a:defRPr>
              </a:lvl1pPr>
            </a:lstStyle>
            <a:p>
              <a:r>
                <a:rPr lang="en-US" altLang="zh-CN" dirty="0">
                  <a:effectLst/>
                </a:rPr>
                <a:t>2</a:t>
              </a:r>
              <a:endParaRPr lang="zh-CN" altLang="en-US" dirty="0">
                <a:effectLst/>
              </a:endParaRPr>
            </a:p>
          </p:txBody>
        </p:sp>
      </p:grpSp>
      <p:sp>
        <p:nvSpPr>
          <p:cNvPr id="36" name="TextBox 8"/>
          <p:cNvSpPr txBox="1"/>
          <p:nvPr/>
        </p:nvSpPr>
        <p:spPr>
          <a:xfrm>
            <a:off x="3382787" y="2070423"/>
            <a:ext cx="34097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4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通信系统的概念及其模型</a:t>
            </a:r>
            <a:endParaRPr lang="zh-CN" altLang="en-US" dirty="0"/>
          </a:p>
        </p:txBody>
      </p:sp>
      <p:grpSp>
        <p:nvGrpSpPr>
          <p:cNvPr id="37" name="组合 36"/>
          <p:cNvGrpSpPr/>
          <p:nvPr/>
        </p:nvGrpSpPr>
        <p:grpSpPr>
          <a:xfrm>
            <a:off x="2973769" y="1069104"/>
            <a:ext cx="2640222" cy="540000"/>
            <a:chOff x="4109666" y="1472580"/>
            <a:chExt cx="3810488" cy="540000"/>
          </a:xfrm>
          <a:solidFill>
            <a:srgbClr val="0070C0"/>
          </a:solidFill>
        </p:grpSpPr>
        <p:sp>
          <p:nvSpPr>
            <p:cNvPr id="38" name="矩形 45"/>
            <p:cNvSpPr/>
            <p:nvPr/>
          </p:nvSpPr>
          <p:spPr>
            <a:xfrm>
              <a:off x="4109666" y="1472580"/>
              <a:ext cx="669639" cy="540000"/>
            </a:xfrm>
            <a:custGeom>
              <a:avLst/>
              <a:gdLst/>
              <a:ahLst/>
              <a:cxnLst/>
              <a:rect l="l" t="t" r="r" b="b"/>
              <a:pathLst>
                <a:path w="669639" h="540000">
                  <a:moveTo>
                    <a:pt x="0" y="0"/>
                  </a:moveTo>
                  <a:lnTo>
                    <a:pt x="669639" y="0"/>
                  </a:lnTo>
                  <a:lnTo>
                    <a:pt x="669639" y="540000"/>
                  </a:lnTo>
                  <a:lnTo>
                    <a:pt x="0" y="540000"/>
                  </a:lnTo>
                  <a:cubicBezTo>
                    <a:pt x="86768" y="481595"/>
                    <a:pt x="143825" y="382461"/>
                    <a:pt x="143825" y="270000"/>
                  </a:cubicBezTo>
                  <a:cubicBezTo>
                    <a:pt x="143825" y="157539"/>
                    <a:pt x="86768" y="58405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圆角矩形 38"/>
            <p:cNvSpPr/>
            <p:nvPr/>
          </p:nvSpPr>
          <p:spPr>
            <a:xfrm>
              <a:off x="4346047" y="1472580"/>
              <a:ext cx="3574107" cy="540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2343294" y="1071758"/>
            <a:ext cx="540000" cy="540000"/>
            <a:chOff x="3599674" y="1475234"/>
            <a:chExt cx="540000" cy="540000"/>
          </a:xfrm>
        </p:grpSpPr>
        <p:sp>
          <p:nvSpPr>
            <p:cNvPr id="41" name="椭圆 40"/>
            <p:cNvSpPr/>
            <p:nvPr/>
          </p:nvSpPr>
          <p:spPr>
            <a:xfrm>
              <a:off x="3599674" y="1475234"/>
              <a:ext cx="540000" cy="540000"/>
            </a:xfrm>
            <a:prstGeom prst="ellipse">
              <a:avLst/>
            </a:prstGeom>
            <a:solidFill>
              <a:srgbClr val="FFFFFF"/>
            </a:solidFill>
            <a:ln w="571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TextBox 14"/>
            <p:cNvSpPr txBox="1"/>
            <p:nvPr/>
          </p:nvSpPr>
          <p:spPr>
            <a:xfrm>
              <a:off x="3688108" y="1511747"/>
              <a:ext cx="25680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2400" b="1">
                  <a:solidFill>
                    <a:srgbClr val="5F5F5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  <a:ea typeface="微软雅黑" panose="020B0503020204020204" pitchFamily="34" charset="-122"/>
                </a:defRPr>
              </a:lvl1pPr>
            </a:lstStyle>
            <a:p>
              <a:r>
                <a:rPr lang="en-US" altLang="zh-CN" dirty="0" smtClean="0">
                  <a:effectLst/>
                </a:rPr>
                <a:t>1</a:t>
              </a:r>
              <a:endParaRPr lang="zh-CN" altLang="en-US" dirty="0">
                <a:effectLst/>
              </a:endParaRPr>
            </a:p>
          </p:txBody>
        </p:sp>
      </p:grpSp>
      <p:sp>
        <p:nvSpPr>
          <p:cNvPr id="43" name="TextBox 15"/>
          <p:cNvSpPr txBox="1"/>
          <p:nvPr/>
        </p:nvSpPr>
        <p:spPr>
          <a:xfrm>
            <a:off x="3131477" y="1183012"/>
            <a:ext cx="34097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4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通信的概念</a:t>
            </a:r>
            <a:endParaRPr lang="zh-CN" altLang="en-US" dirty="0"/>
          </a:p>
        </p:txBody>
      </p:sp>
      <p:grpSp>
        <p:nvGrpSpPr>
          <p:cNvPr id="44" name="组合 43"/>
          <p:cNvGrpSpPr/>
          <p:nvPr/>
        </p:nvGrpSpPr>
        <p:grpSpPr>
          <a:xfrm>
            <a:off x="2855579" y="3739664"/>
            <a:ext cx="2779677" cy="540000"/>
            <a:chOff x="4109666" y="3344788"/>
            <a:chExt cx="3810488" cy="540000"/>
          </a:xfrm>
        </p:grpSpPr>
        <p:sp>
          <p:nvSpPr>
            <p:cNvPr id="45" name="矩形 45"/>
            <p:cNvSpPr/>
            <p:nvPr/>
          </p:nvSpPr>
          <p:spPr>
            <a:xfrm>
              <a:off x="4109666" y="3344788"/>
              <a:ext cx="669639" cy="540000"/>
            </a:xfrm>
            <a:custGeom>
              <a:avLst/>
              <a:gdLst/>
              <a:ahLst/>
              <a:cxnLst/>
              <a:rect l="l" t="t" r="r" b="b"/>
              <a:pathLst>
                <a:path w="669639" h="540000">
                  <a:moveTo>
                    <a:pt x="0" y="0"/>
                  </a:moveTo>
                  <a:lnTo>
                    <a:pt x="669639" y="0"/>
                  </a:lnTo>
                  <a:lnTo>
                    <a:pt x="669639" y="540000"/>
                  </a:lnTo>
                  <a:lnTo>
                    <a:pt x="0" y="540000"/>
                  </a:lnTo>
                  <a:cubicBezTo>
                    <a:pt x="86768" y="481595"/>
                    <a:pt x="143825" y="382461"/>
                    <a:pt x="143825" y="270000"/>
                  </a:cubicBezTo>
                  <a:cubicBezTo>
                    <a:pt x="143825" y="157539"/>
                    <a:pt x="86768" y="58405"/>
                    <a:pt x="0" y="0"/>
                  </a:cubicBezTo>
                  <a:close/>
                </a:path>
              </a:pathLst>
            </a:custGeom>
            <a:solidFill>
              <a:srgbClr val="0072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圆角矩形 45"/>
            <p:cNvSpPr/>
            <p:nvPr/>
          </p:nvSpPr>
          <p:spPr>
            <a:xfrm>
              <a:off x="4346047" y="3344788"/>
              <a:ext cx="3574107" cy="540000"/>
            </a:xfrm>
            <a:prstGeom prst="roundRect">
              <a:avLst>
                <a:gd name="adj" fmla="val 50000"/>
              </a:avLst>
            </a:prstGeom>
            <a:solidFill>
              <a:srgbClr val="0072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2279993" y="3742318"/>
            <a:ext cx="540000" cy="540000"/>
            <a:chOff x="3552049" y="3347442"/>
            <a:chExt cx="540000" cy="540000"/>
          </a:xfrm>
        </p:grpSpPr>
        <p:sp>
          <p:nvSpPr>
            <p:cNvPr id="48" name="椭圆 47"/>
            <p:cNvSpPr/>
            <p:nvPr/>
          </p:nvSpPr>
          <p:spPr>
            <a:xfrm>
              <a:off x="3552049" y="3347442"/>
              <a:ext cx="540000" cy="540000"/>
            </a:xfrm>
            <a:prstGeom prst="ellipse">
              <a:avLst/>
            </a:prstGeom>
            <a:solidFill>
              <a:srgbClr val="FFFFFF"/>
            </a:solidFill>
            <a:ln w="571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TextBox 21"/>
            <p:cNvSpPr txBox="1"/>
            <p:nvPr/>
          </p:nvSpPr>
          <p:spPr>
            <a:xfrm>
              <a:off x="3626969" y="3383955"/>
              <a:ext cx="32573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 smtClean="0">
                  <a:solidFill>
                    <a:srgbClr val="5F5F5F"/>
                  </a:solidFill>
                  <a:latin typeface="Agency FB" panose="020B0503020202020204" pitchFamily="34" charset="0"/>
                  <a:ea typeface="微软雅黑" panose="020B0503020204020204" pitchFamily="34" charset="-122"/>
                </a:rPr>
                <a:t>4</a:t>
              </a:r>
              <a:endParaRPr lang="zh-CN" altLang="en-US" sz="2400" b="1" dirty="0">
                <a:solidFill>
                  <a:srgbClr val="5F5F5F"/>
                </a:solidFill>
                <a:latin typeface="Agency FB" panose="020B0503020202020204" pitchFamily="34" charset="0"/>
                <a:ea typeface="微软雅黑" panose="020B0503020204020204" pitchFamily="34" charset="-122"/>
              </a:endParaRPr>
            </a:p>
          </p:txBody>
        </p:sp>
      </p:grpSp>
      <p:sp>
        <p:nvSpPr>
          <p:cNvPr id="50" name="TextBox 22"/>
          <p:cNvSpPr txBox="1"/>
          <p:nvPr/>
        </p:nvSpPr>
        <p:spPr>
          <a:xfrm>
            <a:off x="3043064" y="3866561"/>
            <a:ext cx="34097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4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通信系统的主要性能指标</a:t>
            </a:r>
            <a:endParaRPr lang="zh-CN" altLang="en-US" dirty="0"/>
          </a:p>
        </p:txBody>
      </p:sp>
      <p:sp>
        <p:nvSpPr>
          <p:cNvPr id="51" name="弦形 50"/>
          <p:cNvSpPr/>
          <p:nvPr/>
        </p:nvSpPr>
        <p:spPr>
          <a:xfrm>
            <a:off x="-1231438" y="1287408"/>
            <a:ext cx="2879182" cy="2879182"/>
          </a:xfrm>
          <a:prstGeom prst="chord">
            <a:avLst>
              <a:gd name="adj1" fmla="val 15702407"/>
              <a:gd name="adj2" fmla="val 5924685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2" name="组合 51"/>
          <p:cNvGrpSpPr/>
          <p:nvPr/>
        </p:nvGrpSpPr>
        <p:grpSpPr>
          <a:xfrm>
            <a:off x="3198115" y="2900326"/>
            <a:ext cx="2734852" cy="540000"/>
            <a:chOff x="4397698" y="2408684"/>
            <a:chExt cx="3810488" cy="540000"/>
          </a:xfrm>
          <a:solidFill>
            <a:srgbClr val="0070C0"/>
          </a:solidFill>
        </p:grpSpPr>
        <p:sp>
          <p:nvSpPr>
            <p:cNvPr id="53" name="矩形 45"/>
            <p:cNvSpPr/>
            <p:nvPr/>
          </p:nvSpPr>
          <p:spPr>
            <a:xfrm>
              <a:off x="4397698" y="2408684"/>
              <a:ext cx="669639" cy="540000"/>
            </a:xfrm>
            <a:custGeom>
              <a:avLst/>
              <a:gdLst/>
              <a:ahLst/>
              <a:cxnLst/>
              <a:rect l="l" t="t" r="r" b="b"/>
              <a:pathLst>
                <a:path w="669639" h="540000">
                  <a:moveTo>
                    <a:pt x="0" y="0"/>
                  </a:moveTo>
                  <a:lnTo>
                    <a:pt x="669639" y="0"/>
                  </a:lnTo>
                  <a:lnTo>
                    <a:pt x="669639" y="540000"/>
                  </a:lnTo>
                  <a:lnTo>
                    <a:pt x="0" y="540000"/>
                  </a:lnTo>
                  <a:cubicBezTo>
                    <a:pt x="86768" y="481595"/>
                    <a:pt x="143825" y="382461"/>
                    <a:pt x="143825" y="270000"/>
                  </a:cubicBezTo>
                  <a:cubicBezTo>
                    <a:pt x="143825" y="157539"/>
                    <a:pt x="86768" y="58405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4" name="圆角矩形 53"/>
            <p:cNvSpPr/>
            <p:nvPr/>
          </p:nvSpPr>
          <p:spPr>
            <a:xfrm>
              <a:off x="4634079" y="2408684"/>
              <a:ext cx="3574107" cy="540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5" name="组合 54"/>
          <p:cNvGrpSpPr/>
          <p:nvPr/>
        </p:nvGrpSpPr>
        <p:grpSpPr>
          <a:xfrm>
            <a:off x="2636168" y="2902980"/>
            <a:ext cx="540000" cy="540000"/>
            <a:chOff x="3887706" y="2411338"/>
            <a:chExt cx="540000" cy="540000"/>
          </a:xfrm>
        </p:grpSpPr>
        <p:sp>
          <p:nvSpPr>
            <p:cNvPr id="56" name="椭圆 55"/>
            <p:cNvSpPr/>
            <p:nvPr/>
          </p:nvSpPr>
          <p:spPr>
            <a:xfrm>
              <a:off x="3887706" y="2411338"/>
              <a:ext cx="540000" cy="540000"/>
            </a:xfrm>
            <a:prstGeom prst="ellipse">
              <a:avLst/>
            </a:prstGeom>
            <a:solidFill>
              <a:srgbClr val="FFFFFF"/>
            </a:solidFill>
            <a:ln w="571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TextBox 41"/>
            <p:cNvSpPr txBox="1"/>
            <p:nvPr/>
          </p:nvSpPr>
          <p:spPr>
            <a:xfrm>
              <a:off x="3995231" y="2447851"/>
              <a:ext cx="32573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2400" b="1">
                  <a:solidFill>
                    <a:srgbClr val="5F5F5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  <a:ea typeface="微软雅黑" panose="020B0503020204020204" pitchFamily="34" charset="-122"/>
                </a:defRPr>
              </a:lvl1pPr>
            </a:lstStyle>
            <a:p>
              <a:r>
                <a:rPr lang="en-US" altLang="zh-CN" smtClean="0">
                  <a:effectLst/>
                </a:rPr>
                <a:t>3</a:t>
              </a:r>
              <a:endParaRPr lang="zh-CN" altLang="en-US" dirty="0">
                <a:effectLst/>
              </a:endParaRPr>
            </a:p>
          </p:txBody>
        </p:sp>
      </p:grpSp>
      <p:sp>
        <p:nvSpPr>
          <p:cNvPr id="58" name="TextBox 42"/>
          <p:cNvSpPr txBox="1"/>
          <p:nvPr/>
        </p:nvSpPr>
        <p:spPr>
          <a:xfrm>
            <a:off x="3382787" y="2985659"/>
            <a:ext cx="34097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4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信息及其度量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7305102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900" advTm="0">
        <p14:warp dir="in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2848792" y="1433897"/>
            <a:ext cx="1862457" cy="2076729"/>
            <a:chOff x="1331640" y="1491750"/>
            <a:chExt cx="2160240" cy="2408771"/>
          </a:xfrm>
        </p:grpSpPr>
        <p:sp>
          <p:nvSpPr>
            <p:cNvPr id="5" name="椭圆 4"/>
            <p:cNvSpPr/>
            <p:nvPr/>
          </p:nvSpPr>
          <p:spPr>
            <a:xfrm>
              <a:off x="1331640" y="1491750"/>
              <a:ext cx="2160240" cy="2160000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000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  <a:effectLst>
              <a:outerShdw blurRad="444500" dist="63500" dir="8100000" algn="ctr">
                <a:srgbClr val="000000">
                  <a:alpha val="50000"/>
                </a:srgbClr>
              </a:outerShdw>
            </a:effectLst>
            <a:scene3d>
              <a:camera prst="orthographicFront">
                <a:rot lat="0" lon="0" rev="0"/>
              </a:camera>
              <a:lightRig rig="brightRoom" dir="t">
                <a:rot lat="0" lon="0" rev="600000"/>
              </a:lightRig>
            </a:scene3d>
            <a:sp3d prstMaterial="metal">
              <a:bevelT w="38100" h="5715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椭圆 5"/>
            <p:cNvSpPr/>
            <p:nvPr/>
          </p:nvSpPr>
          <p:spPr>
            <a:xfrm>
              <a:off x="1511760" y="1671750"/>
              <a:ext cx="1800000" cy="180000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TextBox 4"/>
            <p:cNvSpPr txBox="1"/>
            <p:nvPr/>
          </p:nvSpPr>
          <p:spPr>
            <a:xfrm>
              <a:off x="1919042" y="1684530"/>
              <a:ext cx="936104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1500" dirty="0" smtClean="0">
                  <a:solidFill>
                    <a:schemeClr val="bg1"/>
                  </a:solidFill>
                  <a:latin typeface="DFGothic-EB" panose="02010609010101010101" pitchFamily="1" charset="-128"/>
                  <a:ea typeface="DFGothic-EB" panose="02010609010101010101" pitchFamily="1" charset="-128"/>
                </a:rPr>
                <a:t>1</a:t>
              </a:r>
              <a:endParaRPr lang="zh-CN" altLang="en-US" sz="11500" dirty="0">
                <a:solidFill>
                  <a:schemeClr val="bg1"/>
                </a:solidFill>
                <a:latin typeface="DFGothic-EB" panose="02010609010101010101" pitchFamily="1" charset="-128"/>
                <a:ea typeface="DFGothic-EB" panose="02010609010101010101" pitchFamily="1" charset="-128"/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2517445" y="3513453"/>
            <a:ext cx="272382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lang="zh-CN" altLang="en-US" sz="3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通 信 的 概 念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Picture 4" descr="C:\Users\jsj\Desktop\素材cnn sccnn.com_2014111795930119rx61_04 [转换].png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4139952" y="0"/>
            <a:ext cx="5004048" cy="3571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C:\Users\jsj\Desktop\素材cnn sccnn.com_2014111795930119rx61_04 [转换].png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 r="-8270"/>
          <a:stretch>
            <a:fillRect/>
          </a:stretch>
        </p:blipFill>
        <p:spPr bwMode="auto">
          <a:xfrm>
            <a:off x="0" y="2571750"/>
            <a:ext cx="2498024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762684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 advTm="0">
        <p:blinds dir="vert"/>
      </p:transition>
    </mc:Choice>
    <mc:Fallback>
      <p:transition spd="slow" advTm="0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:\Users\jsj\Desktop\素材cnn sccnn.com_2014111795930119rx61_04 [转换].png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 r="-8270"/>
          <a:stretch>
            <a:fillRect/>
          </a:stretch>
        </p:blipFill>
        <p:spPr bwMode="auto">
          <a:xfrm>
            <a:off x="0" y="2571750"/>
            <a:ext cx="2498024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C:\Users\jsj\Desktop\素材cnn sccnn.com_2014111795930119rx61_04 [转换].png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4139952" y="0"/>
            <a:ext cx="5004048" cy="3571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6" name="矩形 5"/>
          <p:cNvSpPr/>
          <p:nvPr/>
        </p:nvSpPr>
        <p:spPr>
          <a:xfrm>
            <a:off x="0" y="476972"/>
            <a:ext cx="9144000" cy="432702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85" name="Picture 3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078911" y="2517814"/>
            <a:ext cx="2283462" cy="1490660"/>
          </a:xfrm>
          <a:prstGeom prst="rect">
            <a:avLst/>
          </a:prstGeom>
        </p:spPr>
      </p:pic>
      <p:pic>
        <p:nvPicPr>
          <p:cNvPr id="64" name="Picture 3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66066" y="1621136"/>
            <a:ext cx="2283462" cy="1313452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0" y="476972"/>
            <a:ext cx="9144000" cy="78554"/>
          </a:xfrm>
          <a:prstGeom prst="rect">
            <a:avLst/>
          </a:prstGeom>
          <a:solidFill>
            <a:srgbClr val="E46C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TextBox 10"/>
          <p:cNvSpPr txBox="1"/>
          <p:nvPr/>
        </p:nvSpPr>
        <p:spPr>
          <a:xfrm>
            <a:off x="251520" y="62858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通信的定义</a:t>
            </a:r>
            <a:endParaRPr lang="zh-CN" altLang="en-US" sz="20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6" name="直接连接符 15"/>
          <p:cNvCxnSpPr/>
          <p:nvPr/>
        </p:nvCxnSpPr>
        <p:spPr>
          <a:xfrm>
            <a:off x="318805" y="1122373"/>
            <a:ext cx="161280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  <a:prstDash val="sysDot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9"/>
          <p:cNvSpPr txBox="1"/>
          <p:nvPr/>
        </p:nvSpPr>
        <p:spPr>
          <a:xfrm>
            <a:off x="318805" y="785547"/>
            <a:ext cx="2447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通信的定义</a:t>
            </a:r>
            <a:endParaRPr lang="zh-CN" altLang="en-US" sz="18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TextBox 10"/>
          <p:cNvSpPr txBox="1"/>
          <p:nvPr/>
        </p:nvSpPr>
        <p:spPr>
          <a:xfrm>
            <a:off x="318804" y="1150948"/>
            <a:ext cx="47209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6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信息</a:t>
            </a:r>
            <a:r>
              <a:rPr lang="zh-CN" altLang="en-US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的传输即将信息从一个地方传送到另一个地方。</a:t>
            </a:r>
          </a:p>
        </p:txBody>
      </p:sp>
      <p:pic>
        <p:nvPicPr>
          <p:cNvPr id="18433" name="Picture 1" descr="F:\！2023-2024(1)任务\2 修改PPT\2 通原\! 通原最新版PPT(2023.12.21)\插图\第1章 绪论\补14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76842" y="1723973"/>
            <a:ext cx="1870666" cy="1075490"/>
          </a:xfrm>
          <a:prstGeom prst="rect">
            <a:avLst/>
          </a:prstGeom>
          <a:noFill/>
        </p:spPr>
      </p:pic>
      <p:pic>
        <p:nvPicPr>
          <p:cNvPr id="18434" name="Picture 2" descr="F:\！2023-2024(1)任务\2 修改PPT\2 通原\! 通原最新版PPT(2023.12.21)\插图\第1章 绪论\补15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288135" y="2626240"/>
            <a:ext cx="1882628" cy="1255085"/>
          </a:xfrm>
          <a:prstGeom prst="rect">
            <a:avLst/>
          </a:prstGeom>
          <a:noFill/>
        </p:spPr>
      </p:pic>
      <p:pic>
        <p:nvPicPr>
          <p:cNvPr id="86" name="Picture 3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613004" y="3169959"/>
            <a:ext cx="1882966" cy="1582810"/>
          </a:xfrm>
          <a:prstGeom prst="rect">
            <a:avLst/>
          </a:prstGeom>
        </p:spPr>
      </p:pic>
      <p:pic>
        <p:nvPicPr>
          <p:cNvPr id="18435" name="Picture 3" descr="F:\！2023-2024(1)任务\2 修改PPT\2 通原\! 通原最新版PPT(2023.12.21)\插图\第1章 绪论\补16.gif"/>
          <p:cNvPicPr>
            <a:picLocks noChangeAspect="1" noChangeArrowheads="1" noCrop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804064" y="3283193"/>
            <a:ext cx="1511152" cy="1325572"/>
          </a:xfrm>
          <a:prstGeom prst="rect">
            <a:avLst/>
          </a:prstGeom>
          <a:noFill/>
        </p:spPr>
      </p:pic>
      <p:sp>
        <p:nvSpPr>
          <p:cNvPr id="87" name="TextBox 10"/>
          <p:cNvSpPr txBox="1"/>
          <p:nvPr/>
        </p:nvSpPr>
        <p:spPr>
          <a:xfrm>
            <a:off x="1226112" y="2983291"/>
            <a:ext cx="7940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  字</a:t>
            </a:r>
          </a:p>
        </p:txBody>
      </p:sp>
      <p:sp>
        <p:nvSpPr>
          <p:cNvPr id="88" name="TextBox 10"/>
          <p:cNvSpPr txBox="1"/>
          <p:nvPr/>
        </p:nvSpPr>
        <p:spPr>
          <a:xfrm>
            <a:off x="3909061" y="4071356"/>
            <a:ext cx="7940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  片</a:t>
            </a:r>
          </a:p>
        </p:txBody>
      </p:sp>
      <p:sp>
        <p:nvSpPr>
          <p:cNvPr id="89" name="TextBox 10"/>
          <p:cNvSpPr txBox="1"/>
          <p:nvPr/>
        </p:nvSpPr>
        <p:spPr>
          <a:xfrm>
            <a:off x="6269485" y="4741210"/>
            <a:ext cx="7940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声  音</a:t>
            </a:r>
          </a:p>
        </p:txBody>
      </p:sp>
      <p:sp>
        <p:nvSpPr>
          <p:cNvPr id="90" name="Rectangle 134"/>
          <p:cNvSpPr>
            <a:spLocks noChangeArrowheads="1"/>
          </p:cNvSpPr>
          <p:nvPr/>
        </p:nvSpPr>
        <p:spPr bwMode="auto">
          <a:xfrm>
            <a:off x="3999984" y="1830064"/>
            <a:ext cx="4718050" cy="3965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kx="-3284103" algn="br" rotWithShape="0">
                    <a:srgbClr val="405D1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20000"/>
              </a:lnSpc>
              <a:defRPr/>
            </a:pPr>
            <a:r>
              <a:rPr lang="zh-CN" altLang="en-US" sz="18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消息是信息的载体，是信息的物理表现形式。</a:t>
            </a:r>
            <a:endParaRPr lang="en-US" altLang="zh-CN" sz="18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1" name="矩形 23"/>
          <p:cNvSpPr>
            <a:spLocks noChangeAspect="1" noChangeArrowheads="1"/>
          </p:cNvSpPr>
          <p:nvPr/>
        </p:nvSpPr>
        <p:spPr bwMode="auto">
          <a:xfrm>
            <a:off x="3993195" y="1765005"/>
            <a:ext cx="4810564" cy="497838"/>
          </a:xfrm>
          <a:prstGeom prst="rect">
            <a:avLst/>
          </a:prstGeom>
          <a:noFill/>
          <a:ln w="9525">
            <a:solidFill>
              <a:srgbClr val="0883C8"/>
            </a:solidFill>
            <a:prstDash val="dash"/>
            <a:miter lim="800000"/>
            <a:headEnd/>
            <a:tailEnd/>
          </a:ln>
        </p:spPr>
        <p:txBody>
          <a:bodyPr anchor="ctr"/>
          <a:lstStyle/>
          <a:p>
            <a:pPr algn="ctr"/>
            <a:endParaRPr lang="zh-CN" altLang="en-US"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92" name="Rectangle 134"/>
          <p:cNvSpPr>
            <a:spLocks noChangeArrowheads="1"/>
          </p:cNvSpPr>
          <p:nvPr/>
        </p:nvSpPr>
        <p:spPr bwMode="auto">
          <a:xfrm>
            <a:off x="269909" y="3719423"/>
            <a:ext cx="2813530" cy="8744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kx="-3284103" algn="br" rotWithShape="0">
                    <a:srgbClr val="405D1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0" algn="just" eaLnBrk="1" hangingPunct="1">
              <a:lnSpc>
                <a:spcPct val="150000"/>
              </a:lnSpc>
              <a:defRPr/>
            </a:pPr>
            <a:r>
              <a:rPr lang="zh-CN" altLang="en-US" sz="18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信息是消息中所包含的有</a:t>
            </a:r>
            <a:endParaRPr lang="en-US" altLang="zh-CN" sz="1800" b="1" dirty="0" smtClean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just" eaLnBrk="1" hangingPunct="1">
              <a:lnSpc>
                <a:spcPct val="150000"/>
              </a:lnSpc>
              <a:defRPr/>
            </a:pPr>
            <a:r>
              <a:rPr lang="zh-CN" altLang="en-US" sz="18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效内容，不能独立存在。</a:t>
            </a:r>
            <a:endParaRPr lang="en-US" altLang="zh-CN" sz="18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3" name="矩形 23"/>
          <p:cNvSpPr>
            <a:spLocks noChangeAspect="1" noChangeArrowheads="1"/>
          </p:cNvSpPr>
          <p:nvPr/>
        </p:nvSpPr>
        <p:spPr bwMode="auto">
          <a:xfrm>
            <a:off x="275345" y="3767472"/>
            <a:ext cx="2723036" cy="847058"/>
          </a:xfrm>
          <a:prstGeom prst="rect">
            <a:avLst/>
          </a:prstGeom>
          <a:noFill/>
          <a:ln w="9525">
            <a:solidFill>
              <a:srgbClr val="0883C8"/>
            </a:solidFill>
            <a:prstDash val="dash"/>
            <a:miter lim="800000"/>
            <a:headEnd/>
            <a:tailEnd/>
          </a:ln>
        </p:spPr>
        <p:txBody>
          <a:bodyPr anchor="ctr"/>
          <a:lstStyle/>
          <a:p>
            <a:pPr algn="ctr"/>
            <a:endParaRPr lang="zh-CN" altLang="en-US">
              <a:latin typeface="宋体" pitchFamily="2" charset="-122"/>
              <a:sym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0591313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50" advTm="0">
        <p14:flip dir="r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:\Users\jsj\Desktop\素材cnn sccnn.com_2014111795930119rx61_04 [转换].png"/>
          <p:cNvPicPr>
            <a:picLocks noChangeAspect="1" noChangeArrowheads="1"/>
          </p:cNvPicPr>
          <p:nvPr/>
        </p:nvPicPr>
        <p:blipFill rotWithShape="1">
          <a:blip r:embed="rId16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4139952" y="0"/>
            <a:ext cx="5004048" cy="3571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C:\Users\jsj\Desktop\素材cnn sccnn.com_2014111795930119rx61_04 [转换].png"/>
          <p:cNvPicPr>
            <a:picLocks noChangeAspect="1" noChangeArrowheads="1"/>
          </p:cNvPicPr>
          <p:nvPr/>
        </p:nvPicPr>
        <p:blipFill rotWithShape="1">
          <a:blip r:embed="rId17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 r="-8270"/>
          <a:stretch>
            <a:fillRect/>
          </a:stretch>
        </p:blipFill>
        <p:spPr bwMode="auto">
          <a:xfrm>
            <a:off x="0" y="2571750"/>
            <a:ext cx="2498024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6" name="矩形 5"/>
          <p:cNvSpPr/>
          <p:nvPr/>
        </p:nvSpPr>
        <p:spPr>
          <a:xfrm>
            <a:off x="0" y="476972"/>
            <a:ext cx="9144000" cy="432702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0" y="476972"/>
            <a:ext cx="9144000" cy="78554"/>
          </a:xfrm>
          <a:prstGeom prst="rect">
            <a:avLst/>
          </a:prstGeom>
          <a:solidFill>
            <a:srgbClr val="E46C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MH_Other_1"/>
          <p:cNvSpPr>
            <a:spLocks noChangeAspect="1"/>
          </p:cNvSpPr>
          <p:nvPr>
            <p:custDataLst>
              <p:tags r:id="rId1"/>
            </p:custDataLst>
          </p:nvPr>
        </p:nvSpPr>
        <p:spPr bwMode="auto">
          <a:xfrm rot="16200000">
            <a:off x="1515269" y="3172644"/>
            <a:ext cx="1325563" cy="1266825"/>
          </a:xfrm>
          <a:custGeom>
            <a:avLst/>
            <a:gdLst>
              <a:gd name="T0" fmla="*/ 45 w 45"/>
              <a:gd name="T1" fmla="*/ 43 h 43"/>
              <a:gd name="T2" fmla="*/ 23 w 45"/>
              <a:gd name="T3" fmla="*/ 43 h 43"/>
              <a:gd name="T4" fmla="*/ 0 w 45"/>
              <a:gd name="T5" fmla="*/ 21 h 43"/>
              <a:gd name="T6" fmla="*/ 23 w 45"/>
              <a:gd name="T7" fmla="*/ 0 h 43"/>
              <a:gd name="T8" fmla="*/ 45 w 45"/>
              <a:gd name="T9" fmla="*/ 0 h 43"/>
              <a:gd name="T10" fmla="*/ 45 w 45"/>
              <a:gd name="T11" fmla="*/ 13 h 43"/>
              <a:gd name="T12" fmla="*/ 23 w 45"/>
              <a:gd name="T13" fmla="*/ 13 h 43"/>
              <a:gd name="T14" fmla="*/ 13 w 45"/>
              <a:gd name="T15" fmla="*/ 21 h 43"/>
              <a:gd name="T16" fmla="*/ 23 w 45"/>
              <a:gd name="T17" fmla="*/ 30 h 43"/>
              <a:gd name="T18" fmla="*/ 45 w 45"/>
              <a:gd name="T19" fmla="*/ 30 h 43"/>
              <a:gd name="T20" fmla="*/ 45 w 45"/>
              <a:gd name="T21" fmla="*/ 43 h 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5" h="43">
                <a:moveTo>
                  <a:pt x="45" y="43"/>
                </a:moveTo>
                <a:cubicBezTo>
                  <a:pt x="23" y="43"/>
                  <a:pt x="23" y="43"/>
                  <a:pt x="23" y="43"/>
                </a:cubicBezTo>
                <a:cubicBezTo>
                  <a:pt x="10" y="43"/>
                  <a:pt x="0" y="33"/>
                  <a:pt x="0" y="21"/>
                </a:cubicBezTo>
                <a:cubicBezTo>
                  <a:pt x="0" y="9"/>
                  <a:pt x="10" y="0"/>
                  <a:pt x="23" y="0"/>
                </a:cubicBezTo>
                <a:cubicBezTo>
                  <a:pt x="45" y="0"/>
                  <a:pt x="45" y="0"/>
                  <a:pt x="45" y="0"/>
                </a:cubicBezTo>
                <a:cubicBezTo>
                  <a:pt x="45" y="13"/>
                  <a:pt x="45" y="13"/>
                  <a:pt x="45" y="13"/>
                </a:cubicBezTo>
                <a:cubicBezTo>
                  <a:pt x="23" y="13"/>
                  <a:pt x="23" y="13"/>
                  <a:pt x="23" y="13"/>
                </a:cubicBezTo>
                <a:cubicBezTo>
                  <a:pt x="17" y="13"/>
                  <a:pt x="13" y="17"/>
                  <a:pt x="13" y="21"/>
                </a:cubicBezTo>
                <a:cubicBezTo>
                  <a:pt x="13" y="26"/>
                  <a:pt x="17" y="30"/>
                  <a:pt x="23" y="30"/>
                </a:cubicBezTo>
                <a:cubicBezTo>
                  <a:pt x="45" y="30"/>
                  <a:pt x="45" y="30"/>
                  <a:pt x="45" y="30"/>
                </a:cubicBezTo>
                <a:lnTo>
                  <a:pt x="45" y="43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txBody>
          <a:bodyPr lIns="68580" tIns="34290" rIns="68580" bIns="3429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kern="0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0" name="MH_Other_2"/>
          <p:cNvSpPr>
            <a:spLocks noChangeAspect="1"/>
          </p:cNvSpPr>
          <p:nvPr>
            <p:custDataLst>
              <p:tags r:id="rId2"/>
            </p:custDataLst>
          </p:nvPr>
        </p:nvSpPr>
        <p:spPr bwMode="auto">
          <a:xfrm rot="16200000">
            <a:off x="4845843" y="3171057"/>
            <a:ext cx="1325563" cy="1270000"/>
          </a:xfrm>
          <a:custGeom>
            <a:avLst/>
            <a:gdLst>
              <a:gd name="T0" fmla="*/ 45 w 45"/>
              <a:gd name="T1" fmla="*/ 43 h 43"/>
              <a:gd name="T2" fmla="*/ 23 w 45"/>
              <a:gd name="T3" fmla="*/ 43 h 43"/>
              <a:gd name="T4" fmla="*/ 0 w 45"/>
              <a:gd name="T5" fmla="*/ 21 h 43"/>
              <a:gd name="T6" fmla="*/ 23 w 45"/>
              <a:gd name="T7" fmla="*/ 0 h 43"/>
              <a:gd name="T8" fmla="*/ 45 w 45"/>
              <a:gd name="T9" fmla="*/ 0 h 43"/>
              <a:gd name="T10" fmla="*/ 45 w 45"/>
              <a:gd name="T11" fmla="*/ 13 h 43"/>
              <a:gd name="T12" fmla="*/ 23 w 45"/>
              <a:gd name="T13" fmla="*/ 13 h 43"/>
              <a:gd name="T14" fmla="*/ 13 w 45"/>
              <a:gd name="T15" fmla="*/ 21 h 43"/>
              <a:gd name="T16" fmla="*/ 23 w 45"/>
              <a:gd name="T17" fmla="*/ 30 h 43"/>
              <a:gd name="T18" fmla="*/ 45 w 45"/>
              <a:gd name="T19" fmla="*/ 30 h 43"/>
              <a:gd name="T20" fmla="*/ 45 w 45"/>
              <a:gd name="T21" fmla="*/ 43 h 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5" h="43">
                <a:moveTo>
                  <a:pt x="45" y="43"/>
                </a:moveTo>
                <a:cubicBezTo>
                  <a:pt x="23" y="43"/>
                  <a:pt x="23" y="43"/>
                  <a:pt x="23" y="43"/>
                </a:cubicBezTo>
                <a:cubicBezTo>
                  <a:pt x="10" y="43"/>
                  <a:pt x="0" y="33"/>
                  <a:pt x="0" y="21"/>
                </a:cubicBezTo>
                <a:cubicBezTo>
                  <a:pt x="0" y="9"/>
                  <a:pt x="10" y="0"/>
                  <a:pt x="23" y="0"/>
                </a:cubicBezTo>
                <a:cubicBezTo>
                  <a:pt x="45" y="0"/>
                  <a:pt x="45" y="0"/>
                  <a:pt x="45" y="0"/>
                </a:cubicBezTo>
                <a:cubicBezTo>
                  <a:pt x="45" y="13"/>
                  <a:pt x="45" y="13"/>
                  <a:pt x="45" y="13"/>
                </a:cubicBezTo>
                <a:cubicBezTo>
                  <a:pt x="23" y="13"/>
                  <a:pt x="23" y="13"/>
                  <a:pt x="23" y="13"/>
                </a:cubicBezTo>
                <a:cubicBezTo>
                  <a:pt x="17" y="13"/>
                  <a:pt x="13" y="17"/>
                  <a:pt x="13" y="21"/>
                </a:cubicBezTo>
                <a:cubicBezTo>
                  <a:pt x="13" y="26"/>
                  <a:pt x="17" y="30"/>
                  <a:pt x="23" y="30"/>
                </a:cubicBezTo>
                <a:cubicBezTo>
                  <a:pt x="45" y="30"/>
                  <a:pt x="45" y="30"/>
                  <a:pt x="45" y="30"/>
                </a:cubicBezTo>
                <a:lnTo>
                  <a:pt x="45" y="43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txBody>
          <a:bodyPr lIns="68580" tIns="34290" rIns="68580" bIns="34290"/>
          <a:lstStyle/>
          <a:p>
            <a:endParaRPr lang="zh-CN" altLang="en-US" kern="0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1" name="MH_Other_3"/>
          <p:cNvSpPr>
            <a:spLocks noChangeAspect="1"/>
          </p:cNvSpPr>
          <p:nvPr>
            <p:custDataLst>
              <p:tags r:id="rId3"/>
            </p:custDataLst>
          </p:nvPr>
        </p:nvSpPr>
        <p:spPr bwMode="auto">
          <a:xfrm rot="5400000" flipV="1">
            <a:off x="3178969" y="800919"/>
            <a:ext cx="1327150" cy="1268412"/>
          </a:xfrm>
          <a:custGeom>
            <a:avLst/>
            <a:gdLst>
              <a:gd name="T0" fmla="*/ 45 w 45"/>
              <a:gd name="T1" fmla="*/ 43 h 43"/>
              <a:gd name="T2" fmla="*/ 23 w 45"/>
              <a:gd name="T3" fmla="*/ 43 h 43"/>
              <a:gd name="T4" fmla="*/ 0 w 45"/>
              <a:gd name="T5" fmla="*/ 21 h 43"/>
              <a:gd name="T6" fmla="*/ 23 w 45"/>
              <a:gd name="T7" fmla="*/ 0 h 43"/>
              <a:gd name="T8" fmla="*/ 45 w 45"/>
              <a:gd name="T9" fmla="*/ 0 h 43"/>
              <a:gd name="T10" fmla="*/ 45 w 45"/>
              <a:gd name="T11" fmla="*/ 13 h 43"/>
              <a:gd name="T12" fmla="*/ 23 w 45"/>
              <a:gd name="T13" fmla="*/ 13 h 43"/>
              <a:gd name="T14" fmla="*/ 13 w 45"/>
              <a:gd name="T15" fmla="*/ 21 h 43"/>
              <a:gd name="T16" fmla="*/ 23 w 45"/>
              <a:gd name="T17" fmla="*/ 30 h 43"/>
              <a:gd name="T18" fmla="*/ 45 w 45"/>
              <a:gd name="T19" fmla="*/ 30 h 43"/>
              <a:gd name="T20" fmla="*/ 45 w 45"/>
              <a:gd name="T21" fmla="*/ 43 h 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5" h="43">
                <a:moveTo>
                  <a:pt x="45" y="43"/>
                </a:moveTo>
                <a:cubicBezTo>
                  <a:pt x="23" y="43"/>
                  <a:pt x="23" y="43"/>
                  <a:pt x="23" y="43"/>
                </a:cubicBezTo>
                <a:cubicBezTo>
                  <a:pt x="10" y="43"/>
                  <a:pt x="0" y="33"/>
                  <a:pt x="0" y="21"/>
                </a:cubicBezTo>
                <a:cubicBezTo>
                  <a:pt x="0" y="9"/>
                  <a:pt x="10" y="0"/>
                  <a:pt x="23" y="0"/>
                </a:cubicBezTo>
                <a:cubicBezTo>
                  <a:pt x="45" y="0"/>
                  <a:pt x="45" y="0"/>
                  <a:pt x="45" y="0"/>
                </a:cubicBezTo>
                <a:cubicBezTo>
                  <a:pt x="45" y="13"/>
                  <a:pt x="45" y="13"/>
                  <a:pt x="45" y="13"/>
                </a:cubicBezTo>
                <a:cubicBezTo>
                  <a:pt x="23" y="13"/>
                  <a:pt x="23" y="13"/>
                  <a:pt x="23" y="13"/>
                </a:cubicBezTo>
                <a:cubicBezTo>
                  <a:pt x="17" y="13"/>
                  <a:pt x="13" y="17"/>
                  <a:pt x="13" y="21"/>
                </a:cubicBezTo>
                <a:cubicBezTo>
                  <a:pt x="13" y="26"/>
                  <a:pt x="17" y="30"/>
                  <a:pt x="23" y="30"/>
                </a:cubicBezTo>
                <a:cubicBezTo>
                  <a:pt x="45" y="30"/>
                  <a:pt x="45" y="30"/>
                  <a:pt x="45" y="30"/>
                </a:cubicBezTo>
                <a:lnTo>
                  <a:pt x="45" y="43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txBody>
          <a:bodyPr lIns="68580" tIns="34290" rIns="68580" bIns="34290"/>
          <a:lstStyle/>
          <a:p>
            <a:endParaRPr lang="zh-CN" altLang="en-US" kern="0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2" name="MH_Other_4"/>
          <p:cNvSpPr>
            <a:spLocks noChangeAspect="1"/>
          </p:cNvSpPr>
          <p:nvPr>
            <p:custDataLst>
              <p:tags r:id="rId4"/>
            </p:custDataLst>
          </p:nvPr>
        </p:nvSpPr>
        <p:spPr bwMode="auto">
          <a:xfrm rot="5400000" flipV="1">
            <a:off x="6508750" y="800125"/>
            <a:ext cx="1327150" cy="1270000"/>
          </a:xfrm>
          <a:custGeom>
            <a:avLst/>
            <a:gdLst>
              <a:gd name="T0" fmla="*/ 45 w 45"/>
              <a:gd name="T1" fmla="*/ 43 h 43"/>
              <a:gd name="T2" fmla="*/ 23 w 45"/>
              <a:gd name="T3" fmla="*/ 43 h 43"/>
              <a:gd name="T4" fmla="*/ 0 w 45"/>
              <a:gd name="T5" fmla="*/ 21 h 43"/>
              <a:gd name="T6" fmla="*/ 23 w 45"/>
              <a:gd name="T7" fmla="*/ 0 h 43"/>
              <a:gd name="T8" fmla="*/ 45 w 45"/>
              <a:gd name="T9" fmla="*/ 0 h 43"/>
              <a:gd name="T10" fmla="*/ 45 w 45"/>
              <a:gd name="T11" fmla="*/ 13 h 43"/>
              <a:gd name="T12" fmla="*/ 23 w 45"/>
              <a:gd name="T13" fmla="*/ 13 h 43"/>
              <a:gd name="T14" fmla="*/ 13 w 45"/>
              <a:gd name="T15" fmla="*/ 21 h 43"/>
              <a:gd name="T16" fmla="*/ 23 w 45"/>
              <a:gd name="T17" fmla="*/ 30 h 43"/>
              <a:gd name="T18" fmla="*/ 45 w 45"/>
              <a:gd name="T19" fmla="*/ 30 h 43"/>
              <a:gd name="T20" fmla="*/ 45 w 45"/>
              <a:gd name="T21" fmla="*/ 43 h 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5" h="43">
                <a:moveTo>
                  <a:pt x="45" y="43"/>
                </a:moveTo>
                <a:cubicBezTo>
                  <a:pt x="23" y="43"/>
                  <a:pt x="23" y="43"/>
                  <a:pt x="23" y="43"/>
                </a:cubicBezTo>
                <a:cubicBezTo>
                  <a:pt x="10" y="43"/>
                  <a:pt x="0" y="33"/>
                  <a:pt x="0" y="21"/>
                </a:cubicBezTo>
                <a:cubicBezTo>
                  <a:pt x="0" y="9"/>
                  <a:pt x="10" y="0"/>
                  <a:pt x="23" y="0"/>
                </a:cubicBezTo>
                <a:cubicBezTo>
                  <a:pt x="45" y="0"/>
                  <a:pt x="45" y="0"/>
                  <a:pt x="45" y="0"/>
                </a:cubicBezTo>
                <a:cubicBezTo>
                  <a:pt x="45" y="13"/>
                  <a:pt x="45" y="13"/>
                  <a:pt x="45" y="13"/>
                </a:cubicBezTo>
                <a:cubicBezTo>
                  <a:pt x="23" y="13"/>
                  <a:pt x="23" y="13"/>
                  <a:pt x="23" y="13"/>
                </a:cubicBezTo>
                <a:cubicBezTo>
                  <a:pt x="17" y="13"/>
                  <a:pt x="13" y="17"/>
                  <a:pt x="13" y="21"/>
                </a:cubicBezTo>
                <a:cubicBezTo>
                  <a:pt x="13" y="26"/>
                  <a:pt x="17" y="30"/>
                  <a:pt x="23" y="30"/>
                </a:cubicBezTo>
                <a:cubicBezTo>
                  <a:pt x="45" y="30"/>
                  <a:pt x="45" y="30"/>
                  <a:pt x="45" y="30"/>
                </a:cubicBezTo>
                <a:lnTo>
                  <a:pt x="45" y="43"/>
                </a:lnTo>
                <a:close/>
              </a:path>
            </a:pathLst>
          </a:custGeom>
          <a:solidFill>
            <a:srgbClr val="E46C0A"/>
          </a:solidFill>
          <a:ln>
            <a:noFill/>
          </a:ln>
        </p:spPr>
        <p:txBody>
          <a:bodyPr lIns="68580" tIns="34290" rIns="68580" bIns="34290"/>
          <a:lstStyle/>
          <a:p>
            <a:endParaRPr lang="zh-CN" altLang="en-US" kern="0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pic>
        <p:nvPicPr>
          <p:cNvPr id="13" name="MH_Other_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-120650" y="1765325"/>
            <a:ext cx="9445625" cy="565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MH_Other_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9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-120650" y="2909913"/>
            <a:ext cx="9445625" cy="565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MH_Other_7"/>
          <p:cNvSpPr>
            <a:spLocks noChangeAspect="1" noEditPoints="1"/>
          </p:cNvSpPr>
          <p:nvPr>
            <p:custDataLst>
              <p:tags r:id="rId7"/>
            </p:custDataLst>
          </p:nvPr>
        </p:nvSpPr>
        <p:spPr bwMode="auto">
          <a:xfrm>
            <a:off x="7019925" y="1665313"/>
            <a:ext cx="306388" cy="301625"/>
          </a:xfrm>
          <a:custGeom>
            <a:avLst/>
            <a:gdLst/>
            <a:ahLst/>
            <a:cxnLst>
              <a:cxn ang="0">
                <a:pos x="85" y="59"/>
              </a:cxn>
              <a:cxn ang="0">
                <a:pos x="99" y="53"/>
              </a:cxn>
              <a:cxn ang="0">
                <a:pos x="99" y="43"/>
              </a:cxn>
              <a:cxn ang="0">
                <a:pos x="85" y="37"/>
              </a:cxn>
              <a:cxn ang="0">
                <a:pos x="83" y="31"/>
              </a:cxn>
              <a:cxn ang="0">
                <a:pos x="88" y="17"/>
              </a:cxn>
              <a:cxn ang="0">
                <a:pos x="80" y="10"/>
              </a:cxn>
              <a:cxn ang="0">
                <a:pos x="67" y="15"/>
              </a:cxn>
              <a:cxn ang="0">
                <a:pos x="60" y="13"/>
              </a:cxn>
              <a:cxn ang="0">
                <a:pos x="54" y="0"/>
              </a:cxn>
              <a:cxn ang="0">
                <a:pos x="44" y="0"/>
              </a:cxn>
              <a:cxn ang="0">
                <a:pos x="38" y="13"/>
              </a:cxn>
              <a:cxn ang="0">
                <a:pos x="32" y="15"/>
              </a:cxn>
              <a:cxn ang="0">
                <a:pos x="18" y="10"/>
              </a:cxn>
              <a:cxn ang="0">
                <a:pos x="10" y="18"/>
              </a:cxn>
              <a:cxn ang="0">
                <a:pos x="16" y="31"/>
              </a:cxn>
              <a:cxn ang="0">
                <a:pos x="13" y="37"/>
              </a:cxn>
              <a:cxn ang="0">
                <a:pos x="0" y="43"/>
              </a:cxn>
              <a:cxn ang="0">
                <a:pos x="0" y="54"/>
              </a:cxn>
              <a:cxn ang="0">
                <a:pos x="13" y="59"/>
              </a:cxn>
              <a:cxn ang="0">
                <a:pos x="16" y="65"/>
              </a:cxn>
              <a:cxn ang="0">
                <a:pos x="10" y="79"/>
              </a:cxn>
              <a:cxn ang="0">
                <a:pos x="18" y="86"/>
              </a:cxn>
              <a:cxn ang="0">
                <a:pos x="32" y="81"/>
              </a:cxn>
              <a:cxn ang="0">
                <a:pos x="38" y="83"/>
              </a:cxn>
              <a:cxn ang="0">
                <a:pos x="44" y="97"/>
              </a:cxn>
              <a:cxn ang="0">
                <a:pos x="55" y="97"/>
              </a:cxn>
              <a:cxn ang="0">
                <a:pos x="61" y="83"/>
              </a:cxn>
              <a:cxn ang="0">
                <a:pos x="67" y="81"/>
              </a:cxn>
              <a:cxn ang="0">
                <a:pos x="81" y="86"/>
              </a:cxn>
              <a:cxn ang="0">
                <a:pos x="88" y="79"/>
              </a:cxn>
              <a:cxn ang="0">
                <a:pos x="83" y="65"/>
              </a:cxn>
              <a:cxn ang="0">
                <a:pos x="85" y="59"/>
              </a:cxn>
              <a:cxn ang="0">
                <a:pos x="49" y="64"/>
              </a:cxn>
              <a:cxn ang="0">
                <a:pos x="33" y="48"/>
              </a:cxn>
              <a:cxn ang="0">
                <a:pos x="49" y="33"/>
              </a:cxn>
              <a:cxn ang="0">
                <a:pos x="65" y="48"/>
              </a:cxn>
              <a:cxn ang="0">
                <a:pos x="49" y="64"/>
              </a:cxn>
            </a:cxnLst>
            <a:rect l="0" t="0" r="r" b="b"/>
            <a:pathLst>
              <a:path w="99" h="97">
                <a:moveTo>
                  <a:pt x="85" y="59"/>
                </a:moveTo>
                <a:cubicBezTo>
                  <a:pt x="85" y="59"/>
                  <a:pt x="99" y="54"/>
                  <a:pt x="99" y="53"/>
                </a:cubicBezTo>
                <a:cubicBezTo>
                  <a:pt x="99" y="43"/>
                  <a:pt x="99" y="43"/>
                  <a:pt x="99" y="43"/>
                </a:cubicBezTo>
                <a:cubicBezTo>
                  <a:pt x="99" y="42"/>
                  <a:pt x="85" y="37"/>
                  <a:pt x="85" y="37"/>
                </a:cubicBezTo>
                <a:cubicBezTo>
                  <a:pt x="83" y="31"/>
                  <a:pt x="83" y="31"/>
                  <a:pt x="83" y="31"/>
                </a:cubicBezTo>
                <a:cubicBezTo>
                  <a:pt x="83" y="31"/>
                  <a:pt x="88" y="18"/>
                  <a:pt x="88" y="17"/>
                </a:cubicBezTo>
                <a:cubicBezTo>
                  <a:pt x="80" y="10"/>
                  <a:pt x="80" y="10"/>
                  <a:pt x="80" y="10"/>
                </a:cubicBezTo>
                <a:cubicBezTo>
                  <a:pt x="80" y="9"/>
                  <a:pt x="67" y="15"/>
                  <a:pt x="67" y="15"/>
                </a:cubicBezTo>
                <a:cubicBezTo>
                  <a:pt x="60" y="13"/>
                  <a:pt x="60" y="13"/>
                  <a:pt x="60" y="13"/>
                </a:cubicBezTo>
                <a:cubicBezTo>
                  <a:pt x="60" y="13"/>
                  <a:pt x="55" y="0"/>
                  <a:pt x="54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43" y="0"/>
                  <a:pt x="38" y="13"/>
                  <a:pt x="38" y="13"/>
                </a:cubicBezTo>
                <a:cubicBezTo>
                  <a:pt x="32" y="15"/>
                  <a:pt x="32" y="15"/>
                  <a:pt x="32" y="15"/>
                </a:cubicBezTo>
                <a:cubicBezTo>
                  <a:pt x="32" y="15"/>
                  <a:pt x="18" y="10"/>
                  <a:pt x="18" y="10"/>
                </a:cubicBezTo>
                <a:cubicBezTo>
                  <a:pt x="10" y="18"/>
                  <a:pt x="10" y="18"/>
                  <a:pt x="10" y="18"/>
                </a:cubicBezTo>
                <a:cubicBezTo>
                  <a:pt x="10" y="18"/>
                  <a:pt x="16" y="31"/>
                  <a:pt x="16" y="31"/>
                </a:cubicBezTo>
                <a:cubicBezTo>
                  <a:pt x="13" y="37"/>
                  <a:pt x="13" y="37"/>
                  <a:pt x="13" y="37"/>
                </a:cubicBezTo>
                <a:cubicBezTo>
                  <a:pt x="13" y="37"/>
                  <a:pt x="0" y="42"/>
                  <a:pt x="0" y="43"/>
                </a:cubicBezTo>
                <a:cubicBezTo>
                  <a:pt x="0" y="54"/>
                  <a:pt x="0" y="54"/>
                  <a:pt x="0" y="54"/>
                </a:cubicBezTo>
                <a:cubicBezTo>
                  <a:pt x="0" y="54"/>
                  <a:pt x="13" y="59"/>
                  <a:pt x="13" y="59"/>
                </a:cubicBezTo>
                <a:cubicBezTo>
                  <a:pt x="16" y="65"/>
                  <a:pt x="16" y="65"/>
                  <a:pt x="16" y="65"/>
                </a:cubicBezTo>
                <a:cubicBezTo>
                  <a:pt x="16" y="65"/>
                  <a:pt x="10" y="78"/>
                  <a:pt x="10" y="79"/>
                </a:cubicBezTo>
                <a:cubicBezTo>
                  <a:pt x="18" y="86"/>
                  <a:pt x="18" y="86"/>
                  <a:pt x="18" y="86"/>
                </a:cubicBezTo>
                <a:cubicBezTo>
                  <a:pt x="19" y="87"/>
                  <a:pt x="32" y="81"/>
                  <a:pt x="32" y="81"/>
                </a:cubicBezTo>
                <a:cubicBezTo>
                  <a:pt x="38" y="83"/>
                  <a:pt x="38" y="83"/>
                  <a:pt x="38" y="83"/>
                </a:cubicBezTo>
                <a:cubicBezTo>
                  <a:pt x="38" y="83"/>
                  <a:pt x="43" y="97"/>
                  <a:pt x="44" y="97"/>
                </a:cubicBezTo>
                <a:cubicBezTo>
                  <a:pt x="55" y="97"/>
                  <a:pt x="55" y="97"/>
                  <a:pt x="55" y="97"/>
                </a:cubicBezTo>
                <a:cubicBezTo>
                  <a:pt x="56" y="97"/>
                  <a:pt x="61" y="83"/>
                  <a:pt x="61" y="83"/>
                </a:cubicBezTo>
                <a:cubicBezTo>
                  <a:pt x="67" y="81"/>
                  <a:pt x="67" y="81"/>
                  <a:pt x="67" y="81"/>
                </a:cubicBezTo>
                <a:cubicBezTo>
                  <a:pt x="67" y="81"/>
                  <a:pt x="80" y="87"/>
                  <a:pt x="81" y="86"/>
                </a:cubicBezTo>
                <a:cubicBezTo>
                  <a:pt x="88" y="79"/>
                  <a:pt x="88" y="79"/>
                  <a:pt x="88" y="79"/>
                </a:cubicBezTo>
                <a:cubicBezTo>
                  <a:pt x="89" y="78"/>
                  <a:pt x="83" y="65"/>
                  <a:pt x="83" y="65"/>
                </a:cubicBezTo>
                <a:lnTo>
                  <a:pt x="85" y="59"/>
                </a:lnTo>
                <a:close/>
                <a:moveTo>
                  <a:pt x="49" y="64"/>
                </a:moveTo>
                <a:cubicBezTo>
                  <a:pt x="40" y="64"/>
                  <a:pt x="33" y="57"/>
                  <a:pt x="33" y="48"/>
                </a:cubicBezTo>
                <a:cubicBezTo>
                  <a:pt x="33" y="40"/>
                  <a:pt x="40" y="33"/>
                  <a:pt x="49" y="33"/>
                </a:cubicBezTo>
                <a:cubicBezTo>
                  <a:pt x="58" y="33"/>
                  <a:pt x="65" y="40"/>
                  <a:pt x="65" y="48"/>
                </a:cubicBezTo>
                <a:cubicBezTo>
                  <a:pt x="65" y="57"/>
                  <a:pt x="58" y="64"/>
                  <a:pt x="49" y="64"/>
                </a:cubicBezTo>
                <a:close/>
              </a:path>
            </a:pathLst>
          </a:custGeom>
          <a:solidFill>
            <a:srgbClr val="E46C0A"/>
          </a:solidFill>
          <a:ln w="9525">
            <a:noFill/>
            <a:round/>
          </a:ln>
        </p:spPr>
        <p:txBody>
          <a:bodyPr lIns="68580" tIns="34290" rIns="68580" bIns="3429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kern="0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20" name="MH_Other_8"/>
          <p:cNvSpPr>
            <a:spLocks noChangeAspect="1" noEditPoints="1"/>
          </p:cNvSpPr>
          <p:nvPr>
            <p:custDataLst>
              <p:tags r:id="rId8"/>
            </p:custDataLst>
          </p:nvPr>
        </p:nvSpPr>
        <p:spPr bwMode="auto">
          <a:xfrm>
            <a:off x="5356225" y="3295675"/>
            <a:ext cx="304800" cy="301625"/>
          </a:xfrm>
          <a:custGeom>
            <a:avLst/>
            <a:gdLst/>
            <a:ahLst/>
            <a:cxnLst>
              <a:cxn ang="0">
                <a:pos x="240" y="64"/>
              </a:cxn>
              <a:cxn ang="0">
                <a:pos x="240" y="384"/>
              </a:cxn>
              <a:cxn ang="0">
                <a:pos x="120" y="336"/>
              </a:cxn>
              <a:cxn ang="0">
                <a:pos x="21" y="351"/>
              </a:cxn>
              <a:cxn ang="0">
                <a:pos x="16" y="352"/>
              </a:cxn>
              <a:cxn ang="0">
                <a:pos x="7" y="349"/>
              </a:cxn>
              <a:cxn ang="0">
                <a:pos x="0" y="336"/>
              </a:cxn>
              <a:cxn ang="0">
                <a:pos x="0" y="48"/>
              </a:cxn>
              <a:cxn ang="0">
                <a:pos x="5" y="36"/>
              </a:cxn>
              <a:cxn ang="0">
                <a:pos x="120" y="0"/>
              </a:cxn>
              <a:cxn ang="0">
                <a:pos x="232" y="49"/>
              </a:cxn>
              <a:cxn ang="0">
                <a:pos x="235" y="52"/>
              </a:cxn>
              <a:cxn ang="0">
                <a:pos x="240" y="64"/>
              </a:cxn>
              <a:cxn ang="0">
                <a:pos x="272" y="64"/>
              </a:cxn>
              <a:cxn ang="0">
                <a:pos x="272" y="384"/>
              </a:cxn>
              <a:cxn ang="0">
                <a:pos x="392" y="336"/>
              </a:cxn>
              <a:cxn ang="0">
                <a:pos x="491" y="351"/>
              </a:cxn>
              <a:cxn ang="0">
                <a:pos x="496" y="352"/>
              </a:cxn>
              <a:cxn ang="0">
                <a:pos x="505" y="349"/>
              </a:cxn>
              <a:cxn ang="0">
                <a:pos x="512" y="336"/>
              </a:cxn>
              <a:cxn ang="0">
                <a:pos x="512" y="48"/>
              </a:cxn>
              <a:cxn ang="0">
                <a:pos x="507" y="36"/>
              </a:cxn>
              <a:cxn ang="0">
                <a:pos x="392" y="0"/>
              </a:cxn>
              <a:cxn ang="0">
                <a:pos x="280" y="49"/>
              </a:cxn>
              <a:cxn ang="0">
                <a:pos x="277" y="52"/>
              </a:cxn>
              <a:cxn ang="0">
                <a:pos x="272" y="64"/>
              </a:cxn>
            </a:cxnLst>
            <a:rect l="0" t="0" r="r" b="b"/>
            <a:pathLst>
              <a:path w="512" h="384">
                <a:moveTo>
                  <a:pt x="240" y="64"/>
                </a:moveTo>
                <a:cubicBezTo>
                  <a:pt x="240" y="384"/>
                  <a:pt x="240" y="384"/>
                  <a:pt x="240" y="384"/>
                </a:cubicBezTo>
                <a:cubicBezTo>
                  <a:pt x="224" y="368"/>
                  <a:pt x="192" y="336"/>
                  <a:pt x="120" y="336"/>
                </a:cubicBezTo>
                <a:cubicBezTo>
                  <a:pt x="74" y="336"/>
                  <a:pt x="38" y="346"/>
                  <a:pt x="21" y="351"/>
                </a:cubicBezTo>
                <a:cubicBezTo>
                  <a:pt x="19" y="352"/>
                  <a:pt x="18" y="352"/>
                  <a:pt x="16" y="352"/>
                </a:cubicBezTo>
                <a:cubicBezTo>
                  <a:pt x="13" y="352"/>
                  <a:pt x="9" y="351"/>
                  <a:pt x="7" y="349"/>
                </a:cubicBezTo>
                <a:cubicBezTo>
                  <a:pt x="2" y="346"/>
                  <a:pt x="0" y="341"/>
                  <a:pt x="0" y="336"/>
                </a:cubicBezTo>
                <a:cubicBezTo>
                  <a:pt x="0" y="48"/>
                  <a:pt x="0" y="48"/>
                  <a:pt x="0" y="48"/>
                </a:cubicBezTo>
                <a:cubicBezTo>
                  <a:pt x="0" y="44"/>
                  <a:pt x="2" y="39"/>
                  <a:pt x="5" y="36"/>
                </a:cubicBezTo>
                <a:cubicBezTo>
                  <a:pt x="28" y="16"/>
                  <a:pt x="77" y="0"/>
                  <a:pt x="120" y="0"/>
                </a:cubicBezTo>
                <a:cubicBezTo>
                  <a:pt x="179" y="0"/>
                  <a:pt x="213" y="32"/>
                  <a:pt x="232" y="49"/>
                </a:cubicBezTo>
                <a:cubicBezTo>
                  <a:pt x="233" y="50"/>
                  <a:pt x="234" y="51"/>
                  <a:pt x="235" y="52"/>
                </a:cubicBezTo>
                <a:cubicBezTo>
                  <a:pt x="238" y="55"/>
                  <a:pt x="240" y="60"/>
                  <a:pt x="240" y="64"/>
                </a:cubicBezTo>
                <a:close/>
                <a:moveTo>
                  <a:pt x="272" y="64"/>
                </a:moveTo>
                <a:cubicBezTo>
                  <a:pt x="272" y="384"/>
                  <a:pt x="272" y="384"/>
                  <a:pt x="272" y="384"/>
                </a:cubicBezTo>
                <a:cubicBezTo>
                  <a:pt x="288" y="368"/>
                  <a:pt x="320" y="336"/>
                  <a:pt x="392" y="336"/>
                </a:cubicBezTo>
                <a:cubicBezTo>
                  <a:pt x="438" y="336"/>
                  <a:pt x="474" y="346"/>
                  <a:pt x="491" y="351"/>
                </a:cubicBezTo>
                <a:cubicBezTo>
                  <a:pt x="493" y="352"/>
                  <a:pt x="494" y="352"/>
                  <a:pt x="496" y="352"/>
                </a:cubicBezTo>
                <a:cubicBezTo>
                  <a:pt x="499" y="352"/>
                  <a:pt x="503" y="351"/>
                  <a:pt x="505" y="349"/>
                </a:cubicBezTo>
                <a:cubicBezTo>
                  <a:pt x="510" y="346"/>
                  <a:pt x="512" y="341"/>
                  <a:pt x="512" y="336"/>
                </a:cubicBezTo>
                <a:cubicBezTo>
                  <a:pt x="512" y="48"/>
                  <a:pt x="512" y="48"/>
                  <a:pt x="512" y="48"/>
                </a:cubicBezTo>
                <a:cubicBezTo>
                  <a:pt x="512" y="44"/>
                  <a:pt x="510" y="39"/>
                  <a:pt x="507" y="36"/>
                </a:cubicBezTo>
                <a:cubicBezTo>
                  <a:pt x="484" y="16"/>
                  <a:pt x="435" y="0"/>
                  <a:pt x="392" y="0"/>
                </a:cubicBezTo>
                <a:cubicBezTo>
                  <a:pt x="333" y="0"/>
                  <a:pt x="299" y="32"/>
                  <a:pt x="280" y="49"/>
                </a:cubicBezTo>
                <a:cubicBezTo>
                  <a:pt x="279" y="50"/>
                  <a:pt x="278" y="51"/>
                  <a:pt x="277" y="52"/>
                </a:cubicBezTo>
                <a:cubicBezTo>
                  <a:pt x="274" y="55"/>
                  <a:pt x="272" y="60"/>
                  <a:pt x="272" y="64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txBody>
          <a:bodyPr lIns="68580" tIns="34290" rIns="68580" bIns="34290"/>
          <a:lstStyle/>
          <a:p>
            <a:endParaRPr lang="zh-CN" altLang="en-US" kern="0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21" name="MH_Other_9"/>
          <p:cNvSpPr>
            <a:spLocks noChangeAspect="1" noEditPoints="1"/>
          </p:cNvSpPr>
          <p:nvPr>
            <p:custDataLst>
              <p:tags r:id="rId9"/>
            </p:custDataLst>
          </p:nvPr>
        </p:nvSpPr>
        <p:spPr bwMode="auto">
          <a:xfrm>
            <a:off x="2027238" y="3295675"/>
            <a:ext cx="301625" cy="301625"/>
          </a:xfrm>
          <a:custGeom>
            <a:avLst/>
            <a:gdLst/>
            <a:ahLst/>
            <a:cxnLst>
              <a:cxn ang="0">
                <a:pos x="0" y="256"/>
              </a:cxn>
              <a:cxn ang="0">
                <a:pos x="512" y="256"/>
              </a:cxn>
              <a:cxn ang="0">
                <a:pos x="256" y="480"/>
              </a:cxn>
              <a:cxn ang="0">
                <a:pos x="191" y="430"/>
              </a:cxn>
              <a:cxn ang="0">
                <a:pos x="256" y="368"/>
              </a:cxn>
              <a:cxn ang="0">
                <a:pos x="321" y="430"/>
              </a:cxn>
              <a:cxn ang="0">
                <a:pos x="256" y="480"/>
              </a:cxn>
              <a:cxn ang="0">
                <a:pos x="169" y="356"/>
              </a:cxn>
              <a:cxn ang="0">
                <a:pos x="352" y="264"/>
              </a:cxn>
              <a:cxn ang="0">
                <a:pos x="256" y="352"/>
              </a:cxn>
              <a:cxn ang="0">
                <a:pos x="292" y="34"/>
              </a:cxn>
              <a:cxn ang="0">
                <a:pos x="339" y="139"/>
              </a:cxn>
              <a:cxn ang="0">
                <a:pos x="173" y="139"/>
              </a:cxn>
              <a:cxn ang="0">
                <a:pos x="220" y="34"/>
              </a:cxn>
              <a:cxn ang="0">
                <a:pos x="256" y="160"/>
              </a:cxn>
              <a:cxn ang="0">
                <a:pos x="352" y="248"/>
              </a:cxn>
              <a:cxn ang="0">
                <a:pos x="169" y="155"/>
              </a:cxn>
              <a:cxn ang="0">
                <a:pos x="368" y="248"/>
              </a:cxn>
              <a:cxn ang="0">
                <a:pos x="444" y="134"/>
              </a:cxn>
              <a:cxn ang="0">
                <a:pos x="368" y="248"/>
              </a:cxn>
              <a:cxn ang="0">
                <a:pos x="32" y="248"/>
              </a:cxn>
              <a:cxn ang="0">
                <a:pos x="153" y="153"/>
              </a:cxn>
              <a:cxn ang="0">
                <a:pos x="144" y="264"/>
              </a:cxn>
              <a:cxn ang="0">
                <a:pos x="68" y="377"/>
              </a:cxn>
              <a:cxn ang="0">
                <a:pos x="144" y="264"/>
              </a:cxn>
              <a:cxn ang="0">
                <a:pos x="480" y="264"/>
              </a:cxn>
              <a:cxn ang="0">
                <a:pos x="359" y="358"/>
              </a:cxn>
              <a:cxn ang="0">
                <a:pos x="434" y="120"/>
              </a:cxn>
              <a:cxn ang="0">
                <a:pos x="355" y="137"/>
              </a:cxn>
              <a:cxn ang="0">
                <a:pos x="414" y="97"/>
              </a:cxn>
              <a:cxn ang="0">
                <a:pos x="196" y="40"/>
              </a:cxn>
              <a:cxn ang="0">
                <a:pos x="80" y="121"/>
              </a:cxn>
              <a:cxn ang="0">
                <a:pos x="98" y="97"/>
              </a:cxn>
              <a:cxn ang="0">
                <a:pos x="78" y="391"/>
              </a:cxn>
              <a:cxn ang="0">
                <a:pos x="157" y="374"/>
              </a:cxn>
              <a:cxn ang="0">
                <a:pos x="98" y="414"/>
              </a:cxn>
              <a:cxn ang="0">
                <a:pos x="316" y="471"/>
              </a:cxn>
              <a:cxn ang="0">
                <a:pos x="432" y="390"/>
              </a:cxn>
              <a:cxn ang="0">
                <a:pos x="414" y="414"/>
              </a:cxn>
            </a:cxnLst>
            <a:rect l="0" t="0" r="r" b="b"/>
            <a:pathLst>
              <a:path w="512" h="512">
                <a:moveTo>
                  <a:pt x="256" y="0"/>
                </a:moveTo>
                <a:cubicBezTo>
                  <a:pt x="115" y="0"/>
                  <a:pt x="0" y="114"/>
                  <a:pt x="0" y="256"/>
                </a:cubicBezTo>
                <a:cubicBezTo>
                  <a:pt x="0" y="397"/>
                  <a:pt x="115" y="512"/>
                  <a:pt x="256" y="512"/>
                </a:cubicBezTo>
                <a:cubicBezTo>
                  <a:pt x="397" y="512"/>
                  <a:pt x="512" y="397"/>
                  <a:pt x="512" y="256"/>
                </a:cubicBezTo>
                <a:cubicBezTo>
                  <a:pt x="512" y="114"/>
                  <a:pt x="397" y="0"/>
                  <a:pt x="256" y="0"/>
                </a:cubicBezTo>
                <a:close/>
                <a:moveTo>
                  <a:pt x="256" y="480"/>
                </a:moveTo>
                <a:cubicBezTo>
                  <a:pt x="244" y="480"/>
                  <a:pt x="232" y="479"/>
                  <a:pt x="220" y="477"/>
                </a:cubicBezTo>
                <a:cubicBezTo>
                  <a:pt x="210" y="466"/>
                  <a:pt x="200" y="450"/>
                  <a:pt x="191" y="430"/>
                </a:cubicBezTo>
                <a:cubicBezTo>
                  <a:pt x="184" y="413"/>
                  <a:pt x="178" y="393"/>
                  <a:pt x="173" y="372"/>
                </a:cubicBezTo>
                <a:cubicBezTo>
                  <a:pt x="199" y="369"/>
                  <a:pt x="227" y="368"/>
                  <a:pt x="256" y="368"/>
                </a:cubicBezTo>
                <a:cubicBezTo>
                  <a:pt x="285" y="368"/>
                  <a:pt x="313" y="369"/>
                  <a:pt x="339" y="372"/>
                </a:cubicBezTo>
                <a:cubicBezTo>
                  <a:pt x="334" y="393"/>
                  <a:pt x="328" y="413"/>
                  <a:pt x="321" y="430"/>
                </a:cubicBezTo>
                <a:cubicBezTo>
                  <a:pt x="312" y="450"/>
                  <a:pt x="302" y="466"/>
                  <a:pt x="292" y="477"/>
                </a:cubicBezTo>
                <a:cubicBezTo>
                  <a:pt x="280" y="479"/>
                  <a:pt x="268" y="480"/>
                  <a:pt x="256" y="480"/>
                </a:cubicBezTo>
                <a:close/>
                <a:moveTo>
                  <a:pt x="256" y="352"/>
                </a:moveTo>
                <a:cubicBezTo>
                  <a:pt x="226" y="352"/>
                  <a:pt x="196" y="353"/>
                  <a:pt x="169" y="356"/>
                </a:cubicBezTo>
                <a:cubicBezTo>
                  <a:pt x="164" y="327"/>
                  <a:pt x="161" y="296"/>
                  <a:pt x="160" y="264"/>
                </a:cubicBezTo>
                <a:cubicBezTo>
                  <a:pt x="352" y="264"/>
                  <a:pt x="352" y="264"/>
                  <a:pt x="352" y="264"/>
                </a:cubicBezTo>
                <a:cubicBezTo>
                  <a:pt x="351" y="296"/>
                  <a:pt x="348" y="327"/>
                  <a:pt x="343" y="356"/>
                </a:cubicBezTo>
                <a:cubicBezTo>
                  <a:pt x="316" y="353"/>
                  <a:pt x="286" y="352"/>
                  <a:pt x="256" y="352"/>
                </a:cubicBezTo>
                <a:close/>
                <a:moveTo>
                  <a:pt x="256" y="32"/>
                </a:moveTo>
                <a:cubicBezTo>
                  <a:pt x="268" y="32"/>
                  <a:pt x="280" y="32"/>
                  <a:pt x="292" y="34"/>
                </a:cubicBezTo>
                <a:cubicBezTo>
                  <a:pt x="302" y="45"/>
                  <a:pt x="312" y="61"/>
                  <a:pt x="321" y="81"/>
                </a:cubicBezTo>
                <a:cubicBezTo>
                  <a:pt x="328" y="98"/>
                  <a:pt x="334" y="118"/>
                  <a:pt x="339" y="139"/>
                </a:cubicBezTo>
                <a:cubicBezTo>
                  <a:pt x="313" y="142"/>
                  <a:pt x="285" y="144"/>
                  <a:pt x="256" y="144"/>
                </a:cubicBezTo>
                <a:cubicBezTo>
                  <a:pt x="227" y="144"/>
                  <a:pt x="199" y="142"/>
                  <a:pt x="173" y="139"/>
                </a:cubicBezTo>
                <a:cubicBezTo>
                  <a:pt x="178" y="118"/>
                  <a:pt x="184" y="98"/>
                  <a:pt x="191" y="81"/>
                </a:cubicBezTo>
                <a:cubicBezTo>
                  <a:pt x="200" y="61"/>
                  <a:pt x="210" y="45"/>
                  <a:pt x="220" y="34"/>
                </a:cubicBezTo>
                <a:cubicBezTo>
                  <a:pt x="232" y="32"/>
                  <a:pt x="244" y="32"/>
                  <a:pt x="256" y="32"/>
                </a:cubicBezTo>
                <a:close/>
                <a:moveTo>
                  <a:pt x="256" y="160"/>
                </a:moveTo>
                <a:cubicBezTo>
                  <a:pt x="286" y="160"/>
                  <a:pt x="316" y="158"/>
                  <a:pt x="343" y="155"/>
                </a:cubicBezTo>
                <a:cubicBezTo>
                  <a:pt x="348" y="184"/>
                  <a:pt x="351" y="215"/>
                  <a:pt x="352" y="248"/>
                </a:cubicBezTo>
                <a:cubicBezTo>
                  <a:pt x="160" y="248"/>
                  <a:pt x="160" y="248"/>
                  <a:pt x="160" y="248"/>
                </a:cubicBezTo>
                <a:cubicBezTo>
                  <a:pt x="161" y="215"/>
                  <a:pt x="164" y="184"/>
                  <a:pt x="169" y="155"/>
                </a:cubicBezTo>
                <a:cubicBezTo>
                  <a:pt x="196" y="158"/>
                  <a:pt x="226" y="160"/>
                  <a:pt x="256" y="160"/>
                </a:cubicBezTo>
                <a:close/>
                <a:moveTo>
                  <a:pt x="368" y="248"/>
                </a:moveTo>
                <a:cubicBezTo>
                  <a:pt x="367" y="214"/>
                  <a:pt x="364" y="182"/>
                  <a:pt x="359" y="153"/>
                </a:cubicBezTo>
                <a:cubicBezTo>
                  <a:pt x="391" y="148"/>
                  <a:pt x="420" y="142"/>
                  <a:pt x="444" y="134"/>
                </a:cubicBezTo>
                <a:cubicBezTo>
                  <a:pt x="466" y="167"/>
                  <a:pt x="478" y="206"/>
                  <a:pt x="480" y="248"/>
                </a:cubicBezTo>
                <a:lnTo>
                  <a:pt x="368" y="248"/>
                </a:lnTo>
                <a:close/>
                <a:moveTo>
                  <a:pt x="144" y="248"/>
                </a:moveTo>
                <a:cubicBezTo>
                  <a:pt x="32" y="248"/>
                  <a:pt x="32" y="248"/>
                  <a:pt x="32" y="248"/>
                </a:cubicBezTo>
                <a:cubicBezTo>
                  <a:pt x="34" y="206"/>
                  <a:pt x="46" y="167"/>
                  <a:pt x="68" y="134"/>
                </a:cubicBezTo>
                <a:cubicBezTo>
                  <a:pt x="92" y="142"/>
                  <a:pt x="121" y="148"/>
                  <a:pt x="153" y="153"/>
                </a:cubicBezTo>
                <a:cubicBezTo>
                  <a:pt x="148" y="182"/>
                  <a:pt x="145" y="214"/>
                  <a:pt x="144" y="248"/>
                </a:cubicBezTo>
                <a:close/>
                <a:moveTo>
                  <a:pt x="144" y="264"/>
                </a:moveTo>
                <a:cubicBezTo>
                  <a:pt x="145" y="297"/>
                  <a:pt x="148" y="329"/>
                  <a:pt x="153" y="358"/>
                </a:cubicBezTo>
                <a:cubicBezTo>
                  <a:pt x="121" y="363"/>
                  <a:pt x="92" y="369"/>
                  <a:pt x="68" y="377"/>
                </a:cubicBezTo>
                <a:cubicBezTo>
                  <a:pt x="46" y="344"/>
                  <a:pt x="34" y="305"/>
                  <a:pt x="32" y="264"/>
                </a:cubicBezTo>
                <a:lnTo>
                  <a:pt x="144" y="264"/>
                </a:lnTo>
                <a:close/>
                <a:moveTo>
                  <a:pt x="368" y="264"/>
                </a:moveTo>
                <a:cubicBezTo>
                  <a:pt x="480" y="264"/>
                  <a:pt x="480" y="264"/>
                  <a:pt x="480" y="264"/>
                </a:cubicBezTo>
                <a:cubicBezTo>
                  <a:pt x="478" y="305"/>
                  <a:pt x="466" y="344"/>
                  <a:pt x="444" y="377"/>
                </a:cubicBezTo>
                <a:cubicBezTo>
                  <a:pt x="420" y="369"/>
                  <a:pt x="391" y="363"/>
                  <a:pt x="359" y="358"/>
                </a:cubicBezTo>
                <a:cubicBezTo>
                  <a:pt x="364" y="329"/>
                  <a:pt x="367" y="297"/>
                  <a:pt x="368" y="264"/>
                </a:cubicBezTo>
                <a:close/>
                <a:moveTo>
                  <a:pt x="434" y="120"/>
                </a:moveTo>
                <a:cubicBezTo>
                  <a:pt x="434" y="120"/>
                  <a:pt x="433" y="121"/>
                  <a:pt x="432" y="121"/>
                </a:cubicBezTo>
                <a:cubicBezTo>
                  <a:pt x="410" y="128"/>
                  <a:pt x="384" y="133"/>
                  <a:pt x="355" y="137"/>
                </a:cubicBezTo>
                <a:cubicBezTo>
                  <a:pt x="346" y="97"/>
                  <a:pt x="333" y="64"/>
                  <a:pt x="316" y="40"/>
                </a:cubicBezTo>
                <a:cubicBezTo>
                  <a:pt x="353" y="50"/>
                  <a:pt x="387" y="69"/>
                  <a:pt x="414" y="97"/>
                </a:cubicBezTo>
                <a:cubicBezTo>
                  <a:pt x="422" y="104"/>
                  <a:pt x="428" y="112"/>
                  <a:pt x="434" y="120"/>
                </a:cubicBezTo>
                <a:close/>
                <a:moveTo>
                  <a:pt x="196" y="40"/>
                </a:moveTo>
                <a:cubicBezTo>
                  <a:pt x="179" y="64"/>
                  <a:pt x="166" y="97"/>
                  <a:pt x="157" y="137"/>
                </a:cubicBezTo>
                <a:cubicBezTo>
                  <a:pt x="128" y="133"/>
                  <a:pt x="102" y="128"/>
                  <a:pt x="80" y="121"/>
                </a:cubicBezTo>
                <a:cubicBezTo>
                  <a:pt x="79" y="121"/>
                  <a:pt x="78" y="120"/>
                  <a:pt x="78" y="120"/>
                </a:cubicBezTo>
                <a:cubicBezTo>
                  <a:pt x="84" y="112"/>
                  <a:pt x="90" y="104"/>
                  <a:pt x="98" y="97"/>
                </a:cubicBezTo>
                <a:cubicBezTo>
                  <a:pt x="125" y="69"/>
                  <a:pt x="159" y="50"/>
                  <a:pt x="196" y="40"/>
                </a:cubicBezTo>
                <a:close/>
                <a:moveTo>
                  <a:pt x="78" y="391"/>
                </a:moveTo>
                <a:cubicBezTo>
                  <a:pt x="78" y="391"/>
                  <a:pt x="79" y="390"/>
                  <a:pt x="80" y="390"/>
                </a:cubicBezTo>
                <a:cubicBezTo>
                  <a:pt x="102" y="383"/>
                  <a:pt x="128" y="378"/>
                  <a:pt x="157" y="374"/>
                </a:cubicBezTo>
                <a:cubicBezTo>
                  <a:pt x="166" y="414"/>
                  <a:pt x="179" y="447"/>
                  <a:pt x="196" y="471"/>
                </a:cubicBezTo>
                <a:cubicBezTo>
                  <a:pt x="159" y="461"/>
                  <a:pt x="125" y="442"/>
                  <a:pt x="98" y="414"/>
                </a:cubicBezTo>
                <a:cubicBezTo>
                  <a:pt x="90" y="407"/>
                  <a:pt x="84" y="399"/>
                  <a:pt x="78" y="391"/>
                </a:cubicBezTo>
                <a:close/>
                <a:moveTo>
                  <a:pt x="316" y="471"/>
                </a:moveTo>
                <a:cubicBezTo>
                  <a:pt x="333" y="447"/>
                  <a:pt x="346" y="414"/>
                  <a:pt x="355" y="374"/>
                </a:cubicBezTo>
                <a:cubicBezTo>
                  <a:pt x="384" y="378"/>
                  <a:pt x="410" y="383"/>
                  <a:pt x="432" y="390"/>
                </a:cubicBezTo>
                <a:cubicBezTo>
                  <a:pt x="433" y="390"/>
                  <a:pt x="434" y="391"/>
                  <a:pt x="434" y="391"/>
                </a:cubicBezTo>
                <a:cubicBezTo>
                  <a:pt x="428" y="399"/>
                  <a:pt x="422" y="407"/>
                  <a:pt x="414" y="414"/>
                </a:cubicBezTo>
                <a:cubicBezTo>
                  <a:pt x="387" y="442"/>
                  <a:pt x="353" y="461"/>
                  <a:pt x="316" y="471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txBody>
          <a:bodyPr lIns="68580" tIns="34290" rIns="68580" bIns="34290"/>
          <a:lstStyle/>
          <a:p>
            <a:endParaRPr lang="zh-CN" altLang="en-US" kern="0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22" name="MH_Other_10"/>
          <p:cNvSpPr>
            <a:spLocks noChangeAspect="1"/>
          </p:cNvSpPr>
          <p:nvPr>
            <p:custDataLst>
              <p:tags r:id="rId10"/>
            </p:custDataLst>
          </p:nvPr>
        </p:nvSpPr>
        <p:spPr bwMode="auto">
          <a:xfrm>
            <a:off x="3746500" y="1665313"/>
            <a:ext cx="192088" cy="301625"/>
          </a:xfrm>
          <a:custGeom>
            <a:avLst/>
            <a:gdLst>
              <a:gd name="T0" fmla="*/ 270 w 270"/>
              <a:gd name="T1" fmla="*/ 0 h 425"/>
              <a:gd name="T2" fmla="*/ 0 w 270"/>
              <a:gd name="T3" fmla="*/ 241 h 425"/>
              <a:gd name="T4" fmla="*/ 90 w 270"/>
              <a:gd name="T5" fmla="*/ 241 h 425"/>
              <a:gd name="T6" fmla="*/ 0 w 270"/>
              <a:gd name="T7" fmla="*/ 425 h 425"/>
              <a:gd name="T8" fmla="*/ 270 w 270"/>
              <a:gd name="T9" fmla="*/ 184 h 425"/>
              <a:gd name="T10" fmla="*/ 180 w 270"/>
              <a:gd name="T11" fmla="*/ 184 h 425"/>
              <a:gd name="T12" fmla="*/ 270 w 270"/>
              <a:gd name="T13" fmla="*/ 0 h 4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70" h="425">
                <a:moveTo>
                  <a:pt x="270" y="0"/>
                </a:moveTo>
                <a:lnTo>
                  <a:pt x="0" y="241"/>
                </a:lnTo>
                <a:lnTo>
                  <a:pt x="90" y="241"/>
                </a:lnTo>
                <a:lnTo>
                  <a:pt x="0" y="425"/>
                </a:lnTo>
                <a:lnTo>
                  <a:pt x="270" y="184"/>
                </a:lnTo>
                <a:lnTo>
                  <a:pt x="180" y="184"/>
                </a:lnTo>
                <a:lnTo>
                  <a:pt x="270" y="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txBody>
          <a:bodyPr lIns="68580" tIns="34290" rIns="68580" bIns="34290"/>
          <a:lstStyle/>
          <a:p>
            <a:endParaRPr lang="zh-CN" altLang="en-US" kern="0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23" name="MH_Other_11"/>
          <p:cNvSpPr txBox="1"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1773238" y="2193950"/>
            <a:ext cx="762000" cy="784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eaLnBrk="1" hangingPunct="1"/>
            <a:r>
              <a:rPr lang="en-US" altLang="zh-CN" sz="4000" b="1" dirty="0">
                <a:solidFill>
                  <a:srgbClr val="0070C0"/>
                </a:solidFill>
                <a:latin typeface="微软雅黑" panose="020B0503020204020204" pitchFamily="34" charset="-122"/>
              </a:rPr>
              <a:t>01</a:t>
            </a:r>
            <a:endParaRPr lang="zh-CN" altLang="en-US" sz="4000" b="1" dirty="0">
              <a:solidFill>
                <a:srgbClr val="0070C0"/>
              </a:solidFill>
              <a:latin typeface="微软雅黑" panose="020B0503020204020204" pitchFamily="34" charset="-122"/>
            </a:endParaRPr>
          </a:p>
        </p:txBody>
      </p:sp>
      <p:sp>
        <p:nvSpPr>
          <p:cNvPr id="24" name="MH_Other_12"/>
          <p:cNvSpPr txBox="1"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3438525" y="2193950"/>
            <a:ext cx="762000" cy="784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eaLnBrk="1" hangingPunct="1"/>
            <a:r>
              <a:rPr lang="en-US" altLang="zh-CN" sz="4000" b="1">
                <a:solidFill>
                  <a:srgbClr val="0070C0"/>
                </a:solidFill>
                <a:latin typeface="微软雅黑" panose="020B0503020204020204" pitchFamily="34" charset="-122"/>
              </a:rPr>
              <a:t>02</a:t>
            </a:r>
            <a:endParaRPr lang="zh-CN" altLang="en-US" sz="4000" b="1">
              <a:solidFill>
                <a:srgbClr val="0070C0"/>
              </a:solidFill>
              <a:latin typeface="微软雅黑" panose="020B0503020204020204" pitchFamily="34" charset="-122"/>
            </a:endParaRPr>
          </a:p>
        </p:txBody>
      </p:sp>
      <p:sp>
        <p:nvSpPr>
          <p:cNvPr id="25" name="MH_Other_13"/>
          <p:cNvSpPr txBox="1"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5106988" y="2193950"/>
            <a:ext cx="762000" cy="784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eaLnBrk="1" hangingPunct="1"/>
            <a:r>
              <a:rPr lang="en-US" altLang="zh-CN" sz="4000" b="1">
                <a:solidFill>
                  <a:srgbClr val="0070C0"/>
                </a:solidFill>
                <a:latin typeface="微软雅黑" panose="020B0503020204020204" pitchFamily="34" charset="-122"/>
              </a:rPr>
              <a:t>03</a:t>
            </a:r>
            <a:endParaRPr lang="zh-CN" altLang="en-US" sz="4000" b="1">
              <a:solidFill>
                <a:srgbClr val="0070C0"/>
              </a:solidFill>
              <a:latin typeface="微软雅黑" panose="020B0503020204020204" pitchFamily="34" charset="-122"/>
            </a:endParaRPr>
          </a:p>
        </p:txBody>
      </p:sp>
      <p:sp>
        <p:nvSpPr>
          <p:cNvPr id="26" name="MH_Other_14"/>
          <p:cNvSpPr txBox="1">
            <a:spLocks noChangeArrowheads="1"/>
          </p:cNvSpPr>
          <p:nvPr>
            <p:custDataLst>
              <p:tags r:id="rId14"/>
            </p:custDataLst>
          </p:nvPr>
        </p:nvSpPr>
        <p:spPr bwMode="auto">
          <a:xfrm>
            <a:off x="6769100" y="2193950"/>
            <a:ext cx="762000" cy="784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eaLnBrk="1" hangingPunct="1"/>
            <a:r>
              <a:rPr lang="en-US" altLang="zh-CN" sz="4000" b="1">
                <a:solidFill>
                  <a:srgbClr val="0070C0"/>
                </a:solidFill>
                <a:latin typeface="微软雅黑" panose="020B0503020204020204" pitchFamily="34" charset="-122"/>
              </a:rPr>
              <a:t>04</a:t>
            </a:r>
            <a:endParaRPr lang="zh-CN" altLang="en-US" sz="4000" b="1">
              <a:solidFill>
                <a:srgbClr val="0070C0"/>
              </a:solidFill>
              <a:latin typeface="微软雅黑" panose="020B0503020204020204" pitchFamily="34" charset="-122"/>
            </a:endParaRPr>
          </a:p>
        </p:txBody>
      </p:sp>
      <p:sp>
        <p:nvSpPr>
          <p:cNvPr id="27" name="TextBox 10"/>
          <p:cNvSpPr txBox="1"/>
          <p:nvPr/>
        </p:nvSpPr>
        <p:spPr>
          <a:xfrm>
            <a:off x="6896869" y="4688024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8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电通信</a:t>
            </a:r>
            <a:endParaRPr lang="zh-CN" altLang="en-US" sz="18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8" name="Picture 3"/>
          <p:cNvPicPr>
            <a:picLocks noChangeAspect="1"/>
          </p:cNvPicPr>
          <p:nvPr/>
        </p:nvPicPr>
        <p:blipFill rotWithShape="1">
          <a:blip r:embed="rId20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19249" y="637955"/>
            <a:ext cx="2102705" cy="1371601"/>
          </a:xfrm>
          <a:prstGeom prst="rect">
            <a:avLst/>
          </a:prstGeom>
        </p:spPr>
      </p:pic>
      <p:pic>
        <p:nvPicPr>
          <p:cNvPr id="44" name="Picture 2" descr="F:\！2023-2024(1)任务\2 修改PPT\2 通原\! 通原最新版PPT(2023.12.21)\插图\第1章 绪论\补17.png"/>
          <p:cNvPicPr>
            <a:picLocks noChangeAspect="1" noChangeArrowheads="1"/>
          </p:cNvPicPr>
          <p:nvPr/>
        </p:nvPicPr>
        <p:blipFill>
          <a:blip r:embed="rId21" cstate="print"/>
          <a:srcRect/>
          <a:stretch>
            <a:fillRect/>
          </a:stretch>
        </p:blipFill>
        <p:spPr bwMode="auto">
          <a:xfrm>
            <a:off x="828122" y="754911"/>
            <a:ext cx="1698272" cy="1109330"/>
          </a:xfrm>
          <a:prstGeom prst="rect">
            <a:avLst/>
          </a:prstGeom>
          <a:noFill/>
        </p:spPr>
      </p:pic>
      <p:pic>
        <p:nvPicPr>
          <p:cNvPr id="50" name="Picture 3"/>
          <p:cNvPicPr>
            <a:picLocks noChangeAspect="1"/>
          </p:cNvPicPr>
          <p:nvPr/>
        </p:nvPicPr>
        <p:blipFill rotWithShape="1">
          <a:blip r:embed="rId20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100154" y="3225214"/>
            <a:ext cx="1535642" cy="1782724"/>
          </a:xfrm>
          <a:prstGeom prst="rect">
            <a:avLst/>
          </a:prstGeom>
        </p:spPr>
      </p:pic>
      <p:pic>
        <p:nvPicPr>
          <p:cNvPr id="49" name="图片 48" descr="2 邮箱.jpg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3262827" y="3359889"/>
            <a:ext cx="1232742" cy="1488559"/>
          </a:xfrm>
          <a:prstGeom prst="rect">
            <a:avLst/>
          </a:prstGeom>
        </p:spPr>
      </p:pic>
      <p:pic>
        <p:nvPicPr>
          <p:cNvPr id="51" name="Picture 3"/>
          <p:cNvPicPr>
            <a:picLocks noChangeAspect="1"/>
          </p:cNvPicPr>
          <p:nvPr/>
        </p:nvPicPr>
        <p:blipFill rotWithShape="1">
          <a:blip r:embed="rId20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780135" y="616688"/>
            <a:ext cx="1439912" cy="1417678"/>
          </a:xfrm>
          <a:prstGeom prst="rect">
            <a:avLst/>
          </a:prstGeom>
        </p:spPr>
      </p:pic>
      <p:pic>
        <p:nvPicPr>
          <p:cNvPr id="50178" name="Picture 2" descr="F:\！2023-2024(1)任务\2 修改PPT\2 通原\! 通原最新版PPT(2023.12.21)\插图\第1章 绪论\补18.jpg"/>
          <p:cNvPicPr>
            <a:picLocks noChangeAspect="1" noChangeArrowheads="1"/>
          </p:cNvPicPr>
          <p:nvPr/>
        </p:nvPicPr>
        <p:blipFill>
          <a:blip r:embed="rId23" cstate="print"/>
          <a:srcRect/>
          <a:stretch>
            <a:fillRect/>
          </a:stretch>
        </p:blipFill>
        <p:spPr bwMode="auto">
          <a:xfrm>
            <a:off x="4938933" y="722531"/>
            <a:ext cx="1142889" cy="1189993"/>
          </a:xfrm>
          <a:prstGeom prst="rect">
            <a:avLst/>
          </a:prstGeom>
          <a:noFill/>
        </p:spPr>
      </p:pic>
      <p:pic>
        <p:nvPicPr>
          <p:cNvPr id="52" name="Picture 3"/>
          <p:cNvPicPr>
            <a:picLocks noChangeAspect="1"/>
          </p:cNvPicPr>
          <p:nvPr/>
        </p:nvPicPr>
        <p:blipFill rotWithShape="1">
          <a:blip r:embed="rId20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236777" y="3288551"/>
            <a:ext cx="2152306" cy="1403956"/>
          </a:xfrm>
          <a:prstGeom prst="rect">
            <a:avLst/>
          </a:prstGeom>
        </p:spPr>
      </p:pic>
      <p:pic>
        <p:nvPicPr>
          <p:cNvPr id="31" name="图片 30" descr="6 电脑上网.jpg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6455964" y="3402413"/>
            <a:ext cx="1750384" cy="1166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1600645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50" advTm="0">
        <p14:switch dir="r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31105342"/>
  <p:tag name="MH_LIBRARY" val="GRAPHIC"/>
  <p:tag name="MH_TYPE" val="Other"/>
  <p:tag name="MH_ORDER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31105342"/>
  <p:tag name="MH_LIBRARY" val="GRAPHIC"/>
  <p:tag name="MH_TYPE" val="Other"/>
  <p:tag name="MH_ORDER" val="1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31105342"/>
  <p:tag name="MH_LIBRARY" val="GRAPHIC"/>
  <p:tag name="MH_TYPE" val="Other"/>
  <p:tag name="MH_ORDER" val="1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31105342"/>
  <p:tag name="MH_LIBRARY" val="GRAPHIC"/>
  <p:tag name="MH_TYPE" val="Other"/>
  <p:tag name="MH_ORDER" val="12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31105342"/>
  <p:tag name="MH_LIBRARY" val="GRAPHIC"/>
  <p:tag name="MH_TYPE" val="Other"/>
  <p:tag name="MH_ORDER" val="13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31105342"/>
  <p:tag name="MH_LIBRARY" val="GRAPHIC"/>
  <p:tag name="MH_TYPE" val="Other"/>
  <p:tag name="MH_ORDER" val="1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31105342"/>
  <p:tag name="MH_LIBRARY" val="GRAPHIC"/>
  <p:tag name="MH_TYPE" val="Other"/>
  <p:tag name="MH_ORDER" val="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31105342"/>
  <p:tag name="MH_LIBRARY" val="GRAPHIC"/>
  <p:tag name="MH_TYPE" val="Other"/>
  <p:tag name="MH_ORDER" val="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31105342"/>
  <p:tag name="MH_LIBRARY" val="GRAPHIC"/>
  <p:tag name="MH_TYPE" val="Other"/>
  <p:tag name="MH_ORDER" val="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31105342"/>
  <p:tag name="MH_LIBRARY" val="GRAPHIC"/>
  <p:tag name="MH_TYPE" val="Other"/>
  <p:tag name="MH_ORDER" val="5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31105342"/>
  <p:tag name="MH_LIBRARY" val="GRAPHIC"/>
  <p:tag name="MH_TYPE" val="Other"/>
  <p:tag name="MH_ORDER" val="6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31105342"/>
  <p:tag name="MH_LIBRARY" val="GRAPHIC"/>
  <p:tag name="MH_TYPE" val="Other"/>
  <p:tag name="MH_ORDER" val="7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31105342"/>
  <p:tag name="MH_LIBRARY" val="GRAPHIC"/>
  <p:tag name="MH_TYPE" val="Other"/>
  <p:tag name="MH_ORDER" val="8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31105342"/>
  <p:tag name="MH_LIBRARY" val="GRAPHIC"/>
  <p:tag name="MH_TYPE" val="Other"/>
  <p:tag name="MH_ORDER" val="9"/>
</p:tagLst>
</file>

<file path=ppt/theme/theme1.xml><?xml version="1.0" encoding="utf-8"?>
<a:theme xmlns:a="http://schemas.openxmlformats.org/drawingml/2006/main" name="第一PPT，www.1ppt.com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1745</TotalTime>
  <Words>1122</Words>
  <Application>Microsoft Office PowerPoint</Application>
  <PresentationFormat>全屏显示(16:9)</PresentationFormat>
  <Paragraphs>209</Paragraphs>
  <Slides>48</Slides>
  <Notes>0</Notes>
  <HiddenSlides>0</HiddenSlides>
  <MMClips>0</MMClips>
  <ScaleCrop>false</ScaleCrop>
  <HeadingPairs>
    <vt:vector size="6" baseType="variant"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48</vt:i4>
      </vt:variant>
    </vt:vector>
  </HeadingPairs>
  <TitlesOfParts>
    <vt:vector size="50" baseType="lpstr">
      <vt:lpstr>第一PPT，www.1ppt.com</vt:lpstr>
      <vt:lpstr>Equation</vt:lpstr>
      <vt:lpstr>幻灯片 1</vt:lpstr>
      <vt:lpstr>幻灯片 2</vt:lpstr>
      <vt:lpstr>幻灯片 3</vt:lpstr>
      <vt:lpstr>幻灯片 4</vt:lpstr>
      <vt:lpstr>幻灯片 5</vt:lpstr>
      <vt:lpstr>幻灯片 6</vt:lpstr>
      <vt:lpstr>幻灯片 7</vt:lpstr>
      <vt:lpstr>幻灯片 8</vt:lpstr>
      <vt:lpstr>幻灯片 9</vt:lpstr>
      <vt:lpstr>幻灯片 10</vt:lpstr>
      <vt:lpstr>幻灯片 11</vt:lpstr>
      <vt:lpstr>幻灯片 12</vt:lpstr>
      <vt:lpstr>幻灯片 13</vt:lpstr>
      <vt:lpstr>幻灯片 14</vt:lpstr>
      <vt:lpstr>幻灯片 15</vt:lpstr>
      <vt:lpstr>幻灯片 16</vt:lpstr>
      <vt:lpstr>幻灯片 17</vt:lpstr>
      <vt:lpstr>幻灯片 18</vt:lpstr>
      <vt:lpstr>幻灯片 19</vt:lpstr>
      <vt:lpstr>幻灯片 20</vt:lpstr>
      <vt:lpstr>幻灯片 21</vt:lpstr>
      <vt:lpstr>幻灯片 22</vt:lpstr>
      <vt:lpstr>幻灯片 23</vt:lpstr>
      <vt:lpstr>幻灯片 24</vt:lpstr>
      <vt:lpstr>幻灯片 25</vt:lpstr>
      <vt:lpstr>幻灯片 26</vt:lpstr>
      <vt:lpstr>幻灯片 27</vt:lpstr>
      <vt:lpstr>幻灯片 28</vt:lpstr>
      <vt:lpstr>幻灯片 29</vt:lpstr>
      <vt:lpstr>幻灯片 30</vt:lpstr>
      <vt:lpstr>幻灯片 31</vt:lpstr>
      <vt:lpstr>幻灯片 32</vt:lpstr>
      <vt:lpstr>幻灯片 33</vt:lpstr>
      <vt:lpstr>幻灯片 34</vt:lpstr>
      <vt:lpstr>幻灯片 35</vt:lpstr>
      <vt:lpstr>幻灯片 36</vt:lpstr>
      <vt:lpstr>幻灯片 37</vt:lpstr>
      <vt:lpstr>幻灯片 38</vt:lpstr>
      <vt:lpstr>幻灯片 39</vt:lpstr>
      <vt:lpstr>幻灯片 40</vt:lpstr>
      <vt:lpstr>幻灯片 41</vt:lpstr>
      <vt:lpstr>幻灯片 42</vt:lpstr>
      <vt:lpstr>幻灯片 43</vt:lpstr>
      <vt:lpstr>幻灯片 44</vt:lpstr>
      <vt:lpstr>幻灯片 45</vt:lpstr>
      <vt:lpstr>幻灯片 46</vt:lpstr>
      <vt:lpstr>幻灯片 47</vt:lpstr>
      <vt:lpstr>幻灯片 48</vt:lpstr>
    </vt:vector>
  </TitlesOfParts>
  <Company>第一PPT，www.1ppt.com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彩色方形</dc:title>
  <dc:creator>第一PPT</dc:creator>
  <cp:keywords>www.1ppt.com</cp:keywords>
  <cp:lastModifiedBy>lenovo</cp:lastModifiedBy>
  <cp:revision>196</cp:revision>
  <dcterms:created xsi:type="dcterms:W3CDTF">2017-03-07T08:15:39Z</dcterms:created>
  <dcterms:modified xsi:type="dcterms:W3CDTF">2024-05-09T02:27:25Z</dcterms:modified>
</cp:coreProperties>
</file>